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84F58E-2C59-4B60-AC97-7B495226CCB5}">
  <a:tblStyle styleId="{CD84F58E-2C59-4B60-AC97-7B495226CCB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000000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000000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rgbClr val="000000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rgbClr val="000000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254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00000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8AC1385-6C99-4F10-8F76-F531F264F97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193" autoAdjust="0"/>
  </p:normalViewPr>
  <p:slideViewPr>
    <p:cSldViewPr snapToGrid="0">
      <p:cViewPr varScale="1">
        <p:scale>
          <a:sx n="75" d="100"/>
          <a:sy n="75" d="100"/>
        </p:scale>
        <p:origin x="158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08025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ddc80e8b5c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ddc80e8b5c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06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6d849555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6d849555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개발 도구</a:t>
            </a:r>
            <a:endParaRPr b="1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협업 도구 :</a:t>
            </a:r>
            <a:r>
              <a:rPr lang="ko" b="1">
                <a:solidFill>
                  <a:schemeClr val="dk1"/>
                </a:solidFill>
              </a:rPr>
              <a:t> github</a:t>
            </a:r>
            <a:endParaRPr b="1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프론트 개발 환경 : </a:t>
            </a:r>
            <a:r>
              <a:rPr lang="ko" b="1">
                <a:solidFill>
                  <a:schemeClr val="dk1"/>
                </a:solidFill>
              </a:rPr>
              <a:t>Spring Tool Suite4, JavaScript, CSS3, html5, jQuery</a:t>
            </a:r>
            <a:r>
              <a:rPr lang="ko">
                <a:solidFill>
                  <a:schemeClr val="dk1"/>
                </a:solidFill>
              </a:rPr>
              <a:t>, Bootstrap, </a:t>
            </a:r>
            <a:r>
              <a:rPr lang="ko" b="1">
                <a:solidFill>
                  <a:schemeClr val="dk1"/>
                </a:solidFill>
              </a:rPr>
              <a:t>JSP,</a:t>
            </a:r>
            <a:r>
              <a:rPr lang="ko">
                <a:solidFill>
                  <a:schemeClr val="dk1"/>
                </a:solidFill>
              </a:rPr>
              <a:t> XD</a:t>
            </a:r>
            <a:endParaRPr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백엔드 개발 환경 : </a:t>
            </a:r>
            <a:r>
              <a:rPr lang="ko" b="1">
                <a:solidFill>
                  <a:schemeClr val="dk1"/>
                </a:solidFill>
              </a:rPr>
              <a:t>Spring Boot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 b="1">
                <a:solidFill>
                  <a:schemeClr val="dk1"/>
                </a:solidFill>
              </a:rPr>
              <a:t>Java 1.8</a:t>
            </a:r>
            <a:endParaRPr b="1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DB 관리 : </a:t>
            </a:r>
            <a:r>
              <a:rPr lang="ko" b="1">
                <a:solidFill>
                  <a:schemeClr val="dk1"/>
                </a:solidFill>
              </a:rPr>
              <a:t>Oracle DB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 b="1">
                <a:solidFill>
                  <a:schemeClr val="dk1"/>
                </a:solidFill>
              </a:rPr>
              <a:t>MySQL</a:t>
            </a:r>
            <a:r>
              <a:rPr lang="ko">
                <a:solidFill>
                  <a:schemeClr val="dk1"/>
                </a:solidFill>
              </a:rPr>
              <a:t>,</a:t>
            </a:r>
            <a:r>
              <a:rPr lang="ko" b="1">
                <a:solidFill>
                  <a:schemeClr val="dk1"/>
                </a:solidFill>
              </a:rPr>
              <a:t> MyBatis</a:t>
            </a:r>
            <a:endParaRPr b="1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기타 API : </a:t>
            </a:r>
            <a:r>
              <a:rPr lang="ko" b="1">
                <a:solidFill>
                  <a:schemeClr val="dk1"/>
                </a:solidFill>
              </a:rPr>
              <a:t>NaverCloud AI Service - CLOVA Face Recognition(CFR), Object Detection</a:t>
            </a:r>
            <a:endParaRPr b="1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Server 관리 : PuTTy, Apache Tomcat v9.0 </a:t>
            </a:r>
            <a:endParaRPr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사진 가져와서 붙이기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361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6d8495557_0_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6d8495557_0_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개발 도구</a:t>
            </a:r>
            <a:endParaRPr b="1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협업 도구 :</a:t>
            </a:r>
            <a:r>
              <a:rPr lang="ko" b="1">
                <a:solidFill>
                  <a:schemeClr val="dk1"/>
                </a:solidFill>
              </a:rPr>
              <a:t> github</a:t>
            </a:r>
            <a:endParaRPr b="1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프론트 개발 환경 : </a:t>
            </a:r>
            <a:r>
              <a:rPr lang="ko" b="1">
                <a:solidFill>
                  <a:schemeClr val="dk1"/>
                </a:solidFill>
              </a:rPr>
              <a:t>Spring Tool Suite4, JavaScript, CSS3, html5, jQuery</a:t>
            </a:r>
            <a:r>
              <a:rPr lang="ko">
                <a:solidFill>
                  <a:schemeClr val="dk1"/>
                </a:solidFill>
              </a:rPr>
              <a:t>, Bootstrap, </a:t>
            </a:r>
            <a:r>
              <a:rPr lang="ko" b="1">
                <a:solidFill>
                  <a:schemeClr val="dk1"/>
                </a:solidFill>
              </a:rPr>
              <a:t>JSP,</a:t>
            </a:r>
            <a:r>
              <a:rPr lang="ko">
                <a:solidFill>
                  <a:schemeClr val="dk1"/>
                </a:solidFill>
              </a:rPr>
              <a:t> XD</a:t>
            </a:r>
            <a:endParaRPr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백엔드 개발 환경 : </a:t>
            </a:r>
            <a:r>
              <a:rPr lang="ko" b="1">
                <a:solidFill>
                  <a:schemeClr val="dk1"/>
                </a:solidFill>
              </a:rPr>
              <a:t>Spring Boot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 b="1">
                <a:solidFill>
                  <a:schemeClr val="dk1"/>
                </a:solidFill>
              </a:rPr>
              <a:t>Java 1.8</a:t>
            </a:r>
            <a:endParaRPr b="1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DB 관리 : </a:t>
            </a:r>
            <a:r>
              <a:rPr lang="ko" b="1">
                <a:solidFill>
                  <a:schemeClr val="dk1"/>
                </a:solidFill>
              </a:rPr>
              <a:t>Oracle DB</a:t>
            </a:r>
            <a:r>
              <a:rPr lang="ko">
                <a:solidFill>
                  <a:schemeClr val="dk1"/>
                </a:solidFill>
              </a:rPr>
              <a:t>, </a:t>
            </a:r>
            <a:r>
              <a:rPr lang="ko" b="1">
                <a:solidFill>
                  <a:schemeClr val="dk1"/>
                </a:solidFill>
              </a:rPr>
              <a:t>MySQL</a:t>
            </a:r>
            <a:r>
              <a:rPr lang="ko">
                <a:solidFill>
                  <a:schemeClr val="dk1"/>
                </a:solidFill>
              </a:rPr>
              <a:t>,</a:t>
            </a:r>
            <a:r>
              <a:rPr lang="ko" b="1">
                <a:solidFill>
                  <a:schemeClr val="dk1"/>
                </a:solidFill>
              </a:rPr>
              <a:t> MyBatis</a:t>
            </a:r>
            <a:endParaRPr b="1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기타 API : </a:t>
            </a:r>
            <a:r>
              <a:rPr lang="ko" b="1">
                <a:solidFill>
                  <a:schemeClr val="dk1"/>
                </a:solidFill>
              </a:rPr>
              <a:t>NaverCloud AI Service - CLOVA Face Recognition(CFR), Object Detection</a:t>
            </a:r>
            <a:endParaRPr b="1"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Server 관리 : PuTTy, Apache Tomcat v9.0 </a:t>
            </a:r>
            <a:endParaRPr>
              <a:solidFill>
                <a:schemeClr val="dk1"/>
              </a:solidFill>
            </a:endParaRPr>
          </a:p>
          <a:p>
            <a:pPr marL="63500" lvl="0" indent="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사진 가져와서 붙이기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08454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dc80e8b5c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dc80e8b5c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228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dc80e8b5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dc80e8b5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회원관리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 / 회원 가입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정보 수정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탈퇴  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메인화면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관심 게시물 무한스크롤 조회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게시물 상세 내용 조회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쇼핑몰 연결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프로필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 게시글 조회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작성, 수정, 삭제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프로필 편집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팔로우/팔로워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검색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아이디 검색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이름 검색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검색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검색결과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인기 게시물 결과 / 최근 게시물 결과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게시물 상세 내용 조회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댓글기능, 답글기능 및 좋아요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작성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NaverCloud Platform의 ObjectDetection을 통한 객체 탐지 및 자동 사물 해시태그 추천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NaverCloud Face Recognition(CFR)을 통한 유명인 탐지 및 자동 해시태그 추천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사진 및 게시글 업로드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6778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6d8495557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6d8495557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1178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dc80e8b5c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dc80e8b5c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3352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dc80e8b5c_0_4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로그인 회원가입</a:t>
            </a:r>
            <a:endParaRPr dirty="0"/>
          </a:p>
        </p:txBody>
      </p:sp>
      <p:sp>
        <p:nvSpPr>
          <p:cNvPr id="317" name="Google Shape;317;gddc80e8b5c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76181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dc80e8b5c_0_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회원관리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가입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정보 수정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탈퇴   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ddc80e8b5c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04273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dc80e8b5c_0_4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관심 게시물 </a:t>
            </a:r>
            <a:r>
              <a:rPr lang="ko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무한스크롤</a:t>
            </a:r>
            <a:endParaRPr sz="12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ddc80e8b5c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8802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dc80e8b5c_0_4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검색/게시글/프로필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무한 스크롤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팔로잉 게시글 </a:t>
            </a:r>
            <a:r>
              <a:rPr lang="ko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내용 상세 조회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작성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네이버 API 활용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(ObjectDetection, CFR)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자동 / 추가 입력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쇼핑몰 자동 연결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6" name="Google Shape;356;gddc80e8b5c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694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dc80e8b5c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dc80e8b5c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869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dc80e8b5c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메인화면</a:t>
            </a: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ko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쇼핑몰 연결</a:t>
            </a:r>
            <a:endParaRPr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3" name="Google Shape;373;gddc80e8b5c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69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dc80e8b5c_0_5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프로필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전체 게시물 조회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자신의 프로필 이미지 등록 / 게시물업로드 / 프로필 편집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검색창결과 타인 프로필 연결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팔로잉, 팔로우 / 댓글, 답글, 좋아요 기능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ddc80e8b5c_0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8273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dc80e8b5c_0_5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 별 검색</a:t>
            </a: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아이디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이름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해시 태그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검색 결과</a:t>
            </a: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인기 게시물 결과 /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최근 게시물 결과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게시물 상세 내용 조회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댓글기능, 답글기능 및 좋아요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ddc80e8b5c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444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ddc80e8b5c_0_5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게시물 검색 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아이디 / 이름 / 해시태그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원하는 글 확인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댓글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- 좋아요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ddc80e8b5c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95800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010846dae_5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게시글 보기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화면 너비에 따른 반응형 페이지 구현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e010846dae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5759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6d8495557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6d8495557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53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ddc80e8b5c_4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ddc80e8b5c_4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3721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dc80e8b5c_4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dc80e8b5c_4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 클릭시 제휴 쇼핑몰로 이동 가능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6518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ddc80e8b5c_4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https://demo.ximilar.com/fashion-tagging</a:t>
            </a:r>
            <a:endParaRPr/>
          </a:p>
        </p:txBody>
      </p:sp>
      <p:sp>
        <p:nvSpPr>
          <p:cNvPr id="499" name="Google Shape;499;gddc80e8b5c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3537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dc80e8b5c_4_2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gddc80e8b5c_4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495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a0e9d1d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a0e9d1d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" sz="1300" dirty="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코로나19로 인한 </a:t>
            </a:r>
            <a:r>
              <a:rPr lang="ko" sz="1300" b="1" dirty="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비대면 의류 소비가 확산</a:t>
            </a:r>
            <a:r>
              <a:rPr lang="ko" sz="1300" dirty="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200" dirty="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3639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b="1" dirty="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패션 상품군별</a:t>
            </a:r>
            <a:r>
              <a:rPr lang="ko" sz="1000" dirty="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000" b="1" dirty="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온라인쇼핑 거래액</a:t>
            </a:r>
            <a:r>
              <a:rPr lang="ko" sz="1000" dirty="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2019년 6월 3조3083억원에서 2020년 6월 3조8494억원으로 전년 동기 대비 </a:t>
            </a:r>
            <a:r>
              <a:rPr lang="ko" sz="1000" b="1" dirty="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16.4% 급증</a:t>
            </a:r>
            <a:r>
              <a:rPr lang="ko" sz="1000" dirty="0">
                <a:solidFill>
                  <a:srgbClr val="222222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&lt;통계청&gt;</a:t>
            </a:r>
            <a:endParaRPr sz="1000" dirty="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dirty="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“소셜미디어(SNS) 이용자 증가” 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국내 소셜미디어 이용자 2019년 1분기 대비 2020년1분기 15.2% 증가.(3,550만명) 모바일 소셜미디어 이용자 31% 급증. &lt;닐슨 코리안클릭&gt;</a:t>
            </a:r>
            <a:endParaRPr sz="1000" dirty="0">
              <a:solidFill>
                <a:srgbClr val="1C1C1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2020년 한국의 소셜미디어 이용률은 87%. (전세계 3위) 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 세계 평균 이용률(49%)의 약 1.8배.</a:t>
            </a:r>
            <a:endParaRPr sz="1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&lt;KT경제경영연구소, 디지털렙 DMC미디어 ‘소셜미디어 현황 및 전망’ &gt; </a:t>
            </a:r>
            <a:endParaRPr sz="1000" dirty="0">
              <a:solidFill>
                <a:srgbClr val="222222"/>
              </a:solidFill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864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dc80e8b5c_4_2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ddc80e8b5c_4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38556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0bef50286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e0bef50286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사용자들이 올린 게시물들의 자동 완성 해시태그 추출과 사용자들의 직접 입력한 </a:t>
            </a:r>
            <a:r>
              <a:rPr lang="ko" sz="1300" u="sng">
                <a:solidFill>
                  <a:schemeClr val="dk1"/>
                </a:solidFill>
              </a:rPr>
              <a:t>해시태그들을 바탕으로 검색 기능</a:t>
            </a:r>
            <a:r>
              <a:rPr lang="ko" sz="1300">
                <a:solidFill>
                  <a:schemeClr val="dk1"/>
                </a:solidFill>
              </a:rPr>
              <a:t>으로 </a:t>
            </a:r>
            <a:r>
              <a:rPr lang="ko" sz="1300" b="1">
                <a:solidFill>
                  <a:schemeClr val="dk1"/>
                </a:solidFill>
                <a:highlight>
                  <a:srgbClr val="FFFF00"/>
                </a:highlight>
              </a:rPr>
              <a:t>최신트렌드나 사용자의 선호도, 인기의 요소</a:t>
            </a:r>
            <a:r>
              <a:rPr lang="ko" sz="1300">
                <a:solidFill>
                  <a:schemeClr val="dk1"/>
                </a:solidFill>
              </a:rPr>
              <a:t>들을 알 수 있다.</a:t>
            </a:r>
            <a:r>
              <a:rPr lang="ko" sz="1300" b="1">
                <a:solidFill>
                  <a:schemeClr val="dk1"/>
                </a:solidFill>
              </a:rPr>
              <a:t>(사용자의 패션 트렌드, 클릭 선호도 자동 시각화 가능)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 sz="1000">
                <a:solidFill>
                  <a:schemeClr val="dk1"/>
                </a:solidFill>
              </a:rPr>
              <a:t> </a:t>
            </a:r>
            <a:r>
              <a:rPr lang="ko" sz="1300">
                <a:solidFill>
                  <a:schemeClr val="dk1"/>
                </a:solidFill>
              </a:rPr>
              <a:t>AI기술의 자동인식 및 </a:t>
            </a:r>
            <a:r>
              <a:rPr lang="ko" sz="1300" u="sng">
                <a:solidFill>
                  <a:schemeClr val="dk1"/>
                </a:solidFill>
              </a:rPr>
              <a:t>해시태그 쇼핑몰 연결</a:t>
            </a:r>
            <a:r>
              <a:rPr lang="ko" sz="1300">
                <a:solidFill>
                  <a:schemeClr val="dk1"/>
                </a:solidFill>
              </a:rPr>
              <a:t>로 </a:t>
            </a:r>
            <a:r>
              <a:rPr lang="ko" sz="1300" b="1">
                <a:solidFill>
                  <a:schemeClr val="dk1"/>
                </a:solidFill>
                <a:highlight>
                  <a:srgbClr val="FFFF00"/>
                </a:highlight>
              </a:rPr>
              <a:t>원하는 정보들의 쇼핑 접근성 향상</a:t>
            </a:r>
            <a:r>
              <a:rPr lang="ko" sz="1300">
                <a:solidFill>
                  <a:schemeClr val="dk1"/>
                </a:solidFill>
              </a:rPr>
              <a:t>시킨다. </a:t>
            </a:r>
            <a:r>
              <a:rPr lang="ko" sz="1300" b="1">
                <a:solidFill>
                  <a:schemeClr val="dk1"/>
                </a:solidFill>
              </a:rPr>
              <a:t>(사용자의 호기심 증대로 유입율을 증대 요인 )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 u="sng">
                <a:solidFill>
                  <a:schemeClr val="dk1"/>
                </a:solidFill>
              </a:rPr>
              <a:t>소셜 네트워크 서비스 기반 플랫폼</a:t>
            </a:r>
            <a:r>
              <a:rPr lang="ko" sz="1300">
                <a:solidFill>
                  <a:schemeClr val="dk1"/>
                </a:solidFill>
              </a:rPr>
              <a:t>이기 때문에, </a:t>
            </a:r>
            <a:r>
              <a:rPr lang="ko" sz="1300" b="1">
                <a:solidFill>
                  <a:schemeClr val="dk1"/>
                </a:solidFill>
                <a:highlight>
                  <a:srgbClr val="FFFF00"/>
                </a:highlight>
              </a:rPr>
              <a:t>타겟층인 MZ세대의 유입이 수월</a:t>
            </a:r>
            <a:r>
              <a:rPr lang="ko" sz="1300">
                <a:solidFill>
                  <a:schemeClr val="dk1"/>
                </a:solidFill>
              </a:rPr>
              <a:t>해진다. </a:t>
            </a:r>
            <a:r>
              <a:rPr lang="ko" sz="1300" b="1">
                <a:solidFill>
                  <a:schemeClr val="dk1"/>
                </a:solidFill>
              </a:rPr>
              <a:t>(타겟층의 유입 증대요소 구비)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AI의 OD기능과 사용자 입력의 해시태그 </a:t>
            </a:r>
            <a:r>
              <a:rPr lang="ko" sz="1300" u="sng">
                <a:solidFill>
                  <a:schemeClr val="dk1"/>
                </a:solidFill>
              </a:rPr>
              <a:t>축적 데이터</a:t>
            </a:r>
            <a:r>
              <a:rPr lang="ko" sz="1300">
                <a:solidFill>
                  <a:schemeClr val="dk1"/>
                </a:solidFill>
              </a:rPr>
              <a:t>들을 통해 </a:t>
            </a:r>
            <a:r>
              <a:rPr lang="ko" sz="1300" b="1">
                <a:solidFill>
                  <a:schemeClr val="dk1"/>
                </a:solidFill>
                <a:highlight>
                  <a:srgbClr val="FFFF00"/>
                </a:highlight>
              </a:rPr>
              <a:t>사용자 맞춤형 소셜 네트워크 서비스가 가능</a:t>
            </a:r>
            <a:r>
              <a:rPr lang="ko" sz="1300">
                <a:solidFill>
                  <a:schemeClr val="dk1"/>
                </a:solidFill>
              </a:rPr>
              <a:t>해진다. </a:t>
            </a:r>
            <a:r>
              <a:rPr lang="ko" sz="1300" b="1">
                <a:solidFill>
                  <a:schemeClr val="dk1"/>
                </a:solidFill>
              </a:rPr>
              <a:t>(기능의 정확성, 신뢰성 증대 잠재력)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SNS 사용자 증가라는 시대적 흐름, 온라인 패션업계의 성장, AI 기술의 대두의 결합으로 </a:t>
            </a:r>
            <a:r>
              <a:rPr lang="ko" sz="1300" b="1">
                <a:solidFill>
                  <a:schemeClr val="dk1"/>
                </a:solidFill>
                <a:highlight>
                  <a:srgbClr val="FFFF00"/>
                </a:highlight>
              </a:rPr>
              <a:t>현 시장의 성격과 부합</a:t>
            </a:r>
            <a:r>
              <a:rPr lang="ko" sz="1300">
                <a:solidFill>
                  <a:schemeClr val="dk1"/>
                </a:solidFill>
              </a:rPr>
              <a:t>한다. </a:t>
            </a:r>
            <a:r>
              <a:rPr lang="ko" sz="1300" b="1">
                <a:solidFill>
                  <a:schemeClr val="dk1"/>
                </a:solidFill>
              </a:rPr>
              <a:t>(SNS 기반 쇼핑태그 플랫폼의  성장 가능성)</a:t>
            </a:r>
            <a:endParaRPr sz="16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4755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e010846dae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e010846da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399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e010846dae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e010846dae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9570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da0e9d1d6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da0e9d1d6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9704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6d8495557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6d8495557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95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a0e9d1d6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a0e9d1d6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698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a0e9d1d6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a0e9d1d6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825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a0e9d1d62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a0e9d1d62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수 많은 쇼핑몰 같은 제품 다른 가격대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옷의 재질, 색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명품업체의 경우 같은 숫자의 사이즈더라도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400">
                <a:solidFill>
                  <a:schemeClr val="dk1"/>
                </a:solidFill>
              </a:rPr>
              <a:t>인종이 다르다는 점때문에 업체마다 다른 치수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078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a0e9d1d6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a0e9d1d6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882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dc80e8b5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dc80e8b5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30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6d84955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6d84955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84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제목 슬라이드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-5400000">
            <a:off x="8847441" y="4846950"/>
            <a:ext cx="251400" cy="341700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8.png"/><Relationship Id="rId4" Type="http://schemas.openxmlformats.org/officeDocument/2006/relationships/image" Target="../media/image28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mm7aDfIHfog-bzfKIu1UgYJGYJjVAuOZ/vie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1473413"/>
            <a:ext cx="9144000" cy="1137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4CCCC"/>
              </a:solidFill>
              <a:highlight>
                <a:srgbClr val="F4CCCC"/>
              </a:highlight>
            </a:endParaRPr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</a:t>
            </a:fld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4093302" y="3252363"/>
            <a:ext cx="46143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</a:t>
            </a:r>
            <a:r>
              <a:rPr lang="ko" sz="1900" b="1">
                <a:solidFill>
                  <a:schemeClr val="dk1"/>
                </a:solidFill>
              </a:rPr>
              <a:t>4조</a:t>
            </a:r>
            <a:r>
              <a:rPr lang="k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ko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해쉬허쉬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900" b="1">
                <a:solidFill>
                  <a:schemeClr val="dk1"/>
                </a:solidFill>
              </a:rPr>
              <a:t>김승겸, 하은, 안재완, 문병전, 김다현</a:t>
            </a:r>
            <a:endParaRPr sz="2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2621967" y="1749745"/>
            <a:ext cx="6159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ko" sz="3800" b="1">
                <a:solidFill>
                  <a:schemeClr val="dk1"/>
                </a:solidFill>
              </a:rPr>
              <a:t>SNS기반 쇼핑태그 플랫폼</a:t>
            </a:r>
            <a:endParaRPr sz="3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875" y="1351488"/>
            <a:ext cx="1754400" cy="13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10</a:t>
            </a:fld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1. 개발 도구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23"/>
          <p:cNvCxnSpPr/>
          <p:nvPr/>
        </p:nvCxnSpPr>
        <p:spPr>
          <a:xfrm>
            <a:off x="2958800" y="401425"/>
            <a:ext cx="6186600" cy="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9" name="Google Shape;179;p23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000" b="1">
                <a:solidFill>
                  <a:srgbClr val="445569"/>
                </a:solidFill>
              </a:rPr>
              <a:t>3</a:t>
            </a: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849313" y="66675"/>
            <a:ext cx="31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수행 절차 및 방법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7531" y="3918686"/>
            <a:ext cx="575456" cy="99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474" y="2910531"/>
            <a:ext cx="901755" cy="85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8573" y="1537287"/>
            <a:ext cx="1943676" cy="965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9624" y="4217693"/>
            <a:ext cx="2474596" cy="39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7">
            <a:alphaModFix/>
          </a:blip>
          <a:srcRect l="17087" t="13174" r="13703" b="13511"/>
          <a:stretch/>
        </p:blipFill>
        <p:spPr>
          <a:xfrm>
            <a:off x="3528621" y="1371353"/>
            <a:ext cx="2165066" cy="129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8">
            <a:alphaModFix/>
          </a:blip>
          <a:srcRect l="37820" t="20640" r="37823" b="20640"/>
          <a:stretch/>
        </p:blipFill>
        <p:spPr>
          <a:xfrm>
            <a:off x="4081324" y="2863851"/>
            <a:ext cx="981350" cy="946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9">
            <a:alphaModFix/>
          </a:blip>
          <a:srcRect l="35237" t="22576" r="35575" b="22876"/>
          <a:stretch/>
        </p:blipFill>
        <p:spPr>
          <a:xfrm>
            <a:off x="2958800" y="2891250"/>
            <a:ext cx="901750" cy="88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8579" y="2673988"/>
            <a:ext cx="762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88829" y="2628475"/>
            <a:ext cx="7334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809000" y="921638"/>
            <a:ext cx="11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협업도구</a:t>
            </a:r>
            <a:endParaRPr b="1"/>
          </a:p>
        </p:txBody>
      </p:sp>
      <p:pic>
        <p:nvPicPr>
          <p:cNvPr id="191" name="Google Shape;191;p23"/>
          <p:cNvPicPr preferRelativeResize="0"/>
          <p:nvPr/>
        </p:nvPicPr>
        <p:blipFill rotWithShape="1">
          <a:blip r:embed="rId12">
            <a:alphaModFix/>
          </a:blip>
          <a:srcRect l="24712" r="21842"/>
          <a:stretch/>
        </p:blipFill>
        <p:spPr>
          <a:xfrm>
            <a:off x="752925" y="1537264"/>
            <a:ext cx="1309725" cy="122532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3600158" y="921650"/>
            <a:ext cx="194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Front-End 개발환경</a:t>
            </a:r>
            <a:endParaRPr b="1"/>
          </a:p>
        </p:txBody>
      </p:sp>
      <p:sp>
        <p:nvSpPr>
          <p:cNvPr id="193" name="Google Shape;193;p23"/>
          <p:cNvSpPr txBox="1"/>
          <p:nvPr/>
        </p:nvSpPr>
        <p:spPr>
          <a:xfrm>
            <a:off x="7137400" y="921650"/>
            <a:ext cx="11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기타 API</a:t>
            </a:r>
            <a:endParaRPr b="1"/>
          </a:p>
        </p:txBody>
      </p:sp>
      <p:sp>
        <p:nvSpPr>
          <p:cNvPr id="194" name="Google Shape;194;p23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11</a:t>
            </a:fld>
            <a:endParaRPr/>
          </a:p>
        </p:txBody>
      </p:sp>
      <p:sp>
        <p:nvSpPr>
          <p:cNvPr id="200" name="Google Shape;200;p24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1. 개발 도구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24"/>
          <p:cNvCxnSpPr/>
          <p:nvPr/>
        </p:nvCxnSpPr>
        <p:spPr>
          <a:xfrm>
            <a:off x="2958800" y="401425"/>
            <a:ext cx="6186600" cy="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2" name="Google Shape;202;p24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000" b="1">
                <a:solidFill>
                  <a:srgbClr val="445569"/>
                </a:solidFill>
              </a:rPr>
              <a:t>3</a:t>
            </a: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849313" y="66675"/>
            <a:ext cx="31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수행 절차 및 방법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837" y="2686469"/>
            <a:ext cx="2004222" cy="996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003" y="1422485"/>
            <a:ext cx="653889" cy="96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9888" y="2140201"/>
            <a:ext cx="2004224" cy="12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 rotWithShape="1">
          <a:blip r:embed="rId6">
            <a:alphaModFix/>
          </a:blip>
          <a:srcRect l="13652" t="24251" r="18993" b="29271"/>
          <a:stretch/>
        </p:blipFill>
        <p:spPr>
          <a:xfrm>
            <a:off x="3569886" y="1481702"/>
            <a:ext cx="2004225" cy="610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1849" y="1411499"/>
            <a:ext cx="1413400" cy="1337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6750" y="2835775"/>
            <a:ext cx="1263600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7099750" y="1233900"/>
            <a:ext cx="11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11" name="Google Shape;211;p24"/>
          <p:cNvSpPr txBox="1"/>
          <p:nvPr/>
        </p:nvSpPr>
        <p:spPr>
          <a:xfrm>
            <a:off x="732800" y="921650"/>
            <a:ext cx="1830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Back-End 개발환경</a:t>
            </a:r>
            <a:endParaRPr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12" name="Google Shape;212;p24"/>
          <p:cNvSpPr txBox="1"/>
          <p:nvPr/>
        </p:nvSpPr>
        <p:spPr>
          <a:xfrm>
            <a:off x="3600158" y="921650"/>
            <a:ext cx="194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DataBase관리</a:t>
            </a:r>
            <a:endParaRPr b="1"/>
          </a:p>
        </p:txBody>
      </p:sp>
      <p:sp>
        <p:nvSpPr>
          <p:cNvPr id="213" name="Google Shape;213;p24"/>
          <p:cNvSpPr txBox="1"/>
          <p:nvPr/>
        </p:nvSpPr>
        <p:spPr>
          <a:xfrm>
            <a:off x="7137400" y="921650"/>
            <a:ext cx="11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Server 관리</a:t>
            </a:r>
            <a:endParaRPr b="1"/>
          </a:p>
        </p:txBody>
      </p:sp>
      <p:sp>
        <p:nvSpPr>
          <p:cNvPr id="214" name="Google Shape;214;p24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Picture 2" descr="Jenkin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372" y="4186647"/>
            <a:ext cx="1379656" cy="68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9" name="Google Shape;219;p25"/>
          <p:cNvGraphicFramePr/>
          <p:nvPr/>
        </p:nvGraphicFramePr>
        <p:xfrm>
          <a:off x="462345" y="680631"/>
          <a:ext cx="8219275" cy="4077975"/>
        </p:xfrm>
        <a:graphic>
          <a:graphicData uri="http://schemas.openxmlformats.org/drawingml/2006/table">
            <a:tbl>
              <a:tblPr firstRow="1" bandRow="1">
                <a:noFill/>
                <a:tableStyleId>{CD84F58E-2C59-4B60-AC97-7B495226CCB5}</a:tableStyleId>
              </a:tblPr>
              <a:tblGrid>
                <a:gridCol w="1943775"/>
                <a:gridCol w="1475075"/>
                <a:gridCol w="3001775"/>
                <a:gridCol w="1798650"/>
              </a:tblGrid>
              <a:tr h="344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</a:rPr>
                        <a:t>기간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</a:rPr>
                        <a:t>활동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u="none" strike="noStrike" cap="none">
                          <a:solidFill>
                            <a:schemeClr val="dk1"/>
                          </a:solidFill>
                        </a:rPr>
                        <a:t>비고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</a:tr>
              <a:tr h="422625">
                <a:tc>
                  <a:txBody>
                    <a:bodyPr/>
                    <a:lstStyle/>
                    <a:p>
                      <a:pPr marL="635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 기획 및 계획서 작성</a:t>
                      </a:r>
                      <a:endParaRPr sz="1100" b="1"/>
                    </a:p>
                  </a:txBody>
                  <a:tcPr marL="63500" marR="63500" marT="63500" marB="63500" anchor="ctr">
                    <a:lnL w="126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5/12- 5/19</a:t>
                      </a:r>
                      <a:endParaRPr sz="1000" b="1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디자인 및 기획</a:t>
                      </a:r>
                      <a:endParaRPr sz="1100"/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od사용 결정</a:t>
                      </a:r>
                      <a:endParaRPr sz="11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3800">
                <a:tc>
                  <a:txBody>
                    <a:bodyPr/>
                    <a:lstStyle/>
                    <a:p>
                      <a:pPr marL="635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 DB설계 &amp; 개발 시작</a:t>
                      </a:r>
                      <a:endParaRPr sz="1100" b="1"/>
                    </a:p>
                  </a:txBody>
                  <a:tcPr marL="63500" marR="63500" marT="63500" marB="63500" anchor="ctr">
                    <a:lnL w="126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5/20- 6/10</a:t>
                      </a:r>
                      <a:endParaRPr sz="1000" b="1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데이터베이스 설계 및 개발 시작</a:t>
                      </a:r>
                      <a:endParaRPr sz="11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u="none" strike="noStrike" cap="none">
                          <a:solidFill>
                            <a:srgbClr val="323F4F"/>
                          </a:solidFill>
                        </a:rPr>
                        <a:t>시스템 상세 기능 도출</a:t>
                      </a:r>
                      <a:endParaRPr sz="11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900">
                <a:tc>
                  <a:txBody>
                    <a:bodyPr/>
                    <a:lstStyle/>
                    <a:p>
                      <a:pPr marL="635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 프로그램 구현</a:t>
                      </a:r>
                      <a:endParaRPr sz="1100" b="1"/>
                    </a:p>
                  </a:txBody>
                  <a:tcPr marL="63500" marR="63500" marT="63500" marB="63500" anchor="ctr">
                    <a:lnL w="126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5/20-</a:t>
                      </a:r>
                      <a:endParaRPr sz="1000" b="1"/>
                    </a:p>
                    <a:p>
                      <a:pPr marL="635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6/12</a:t>
                      </a:r>
                      <a:endParaRPr sz="1000" b="1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각 파트별 프로그램 개발</a:t>
                      </a:r>
                      <a:endParaRPr sz="11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구현 및 수정 보완</a:t>
                      </a:r>
                      <a:endParaRPr sz="11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3900">
                <a:tc>
                  <a:txBody>
                    <a:bodyPr/>
                    <a:lstStyle/>
                    <a:p>
                      <a:pPr marL="635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 프로그램 테스트</a:t>
                      </a:r>
                      <a:endParaRPr sz="1100" b="1"/>
                    </a:p>
                  </a:txBody>
                  <a:tcPr marL="63500" marR="63500" marT="63500" marB="63500" anchor="ctr">
                    <a:lnL w="126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 5/31 - 6/14</a:t>
                      </a:r>
                      <a:endParaRPr sz="1000" b="1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u="none" strike="noStrike" cap="none"/>
                        <a:t>서비스  기능 구현 </a:t>
                      </a:r>
                      <a:r>
                        <a:rPr lang="ko" sz="1100"/>
                        <a:t>및 테스트</a:t>
                      </a:r>
                      <a:endParaRPr sz="11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u="none" strike="noStrike" cap="none">
                          <a:solidFill>
                            <a:srgbClr val="323F4F"/>
                          </a:solidFill>
                        </a:rPr>
                        <a:t>팀별 중간보고 실시</a:t>
                      </a:r>
                      <a:endParaRPr sz="1100"/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93800">
                <a:tc>
                  <a:txBody>
                    <a:bodyPr/>
                    <a:lstStyle/>
                    <a:p>
                      <a:pPr marL="635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 서비스배포</a:t>
                      </a:r>
                      <a:endParaRPr sz="1100" b="1"/>
                    </a:p>
                  </a:txBody>
                  <a:tcPr marL="63500" marR="63500" marT="63500" marB="63500" anchor="ctr">
                    <a:lnL w="126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6/12-</a:t>
                      </a:r>
                      <a:endParaRPr sz="1000" b="1"/>
                    </a:p>
                    <a:p>
                      <a:pPr marL="635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6/17</a:t>
                      </a:r>
                      <a:endParaRPr sz="1000" b="1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서비스배포</a:t>
                      </a:r>
                      <a:endParaRPr sz="1100"/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u="none" strike="noStrike" cap="none"/>
                        <a:t>최적화, 오류 수정</a:t>
                      </a:r>
                      <a:endParaRPr sz="11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2625">
                <a:tc>
                  <a:txBody>
                    <a:bodyPr/>
                    <a:lstStyle/>
                    <a:p>
                      <a:pPr marL="635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 포트폴리오 PPT</a:t>
                      </a:r>
                      <a:endParaRPr sz="1100" b="1" i="1" u="none" strike="noStrike" cap="none"/>
                    </a:p>
                  </a:txBody>
                  <a:tcPr marL="63500" marR="63500" marT="63500" marB="63500" anchor="ctr">
                    <a:lnL w="126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6/12 - 6/16</a:t>
                      </a:r>
                      <a:endParaRPr sz="1000" b="1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포트폴리오 작성</a:t>
                      </a:r>
                      <a:endParaRPr sz="11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중간보고를 통해 ppt수정</a:t>
                      </a:r>
                      <a:endParaRPr sz="11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2625">
                <a:tc>
                  <a:txBody>
                    <a:bodyPr/>
                    <a:lstStyle/>
                    <a:p>
                      <a:pPr marL="635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보고서 작성</a:t>
                      </a:r>
                      <a:endParaRPr sz="1100" b="1" i="1" u="none" strike="noStrike" cap="none"/>
                    </a:p>
                  </a:txBody>
                  <a:tcPr marL="63500" marR="63500" marT="63500" marB="63500" anchor="ctr">
                    <a:lnL w="126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 b="1"/>
                        <a:t>6/16</a:t>
                      </a:r>
                      <a:endParaRPr sz="1000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보고서 작성</a:t>
                      </a:r>
                      <a:endParaRPr sz="1100" u="none" strike="noStrike" cap="none"/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없음</a:t>
                      </a:r>
                      <a:endParaRPr sz="11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22625">
                <a:tc>
                  <a:txBody>
                    <a:bodyPr/>
                    <a:lstStyle/>
                    <a:p>
                      <a:pPr marL="6350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프로젝트 시연 (발표)</a:t>
                      </a:r>
                      <a:endParaRPr sz="1100" b="1" i="1" u="none" strike="noStrike" cap="none"/>
                    </a:p>
                  </a:txBody>
                  <a:tcPr marL="63500" marR="63500" marT="63500" marB="63500" anchor="ctr">
                    <a:lnL w="126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350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/>
                        <a:t>6/17</a:t>
                      </a:r>
                      <a:endParaRPr sz="1000" b="1"/>
                    </a:p>
                  </a:txBody>
                  <a:tcPr marL="63500" marR="63500" marT="63500" marB="635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>
                          <a:solidFill>
                            <a:srgbClr val="323F4F"/>
                          </a:solidFill>
                        </a:rPr>
                        <a:t>발표</a:t>
                      </a:r>
                      <a:endParaRPr sz="1100" u="none" strike="noStrike" cap="none"/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524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u="none" strike="noStrike" cap="none"/>
                        <a:t>최적화, 오류 수정</a:t>
                      </a:r>
                      <a:endParaRPr sz="110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36000" marR="4225" marT="422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20" name="Google Shape;22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12</a:t>
            </a:fld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2. 프로젝트 수행 절차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25"/>
          <p:cNvCxnSpPr/>
          <p:nvPr/>
        </p:nvCxnSpPr>
        <p:spPr>
          <a:xfrm>
            <a:off x="2958800" y="401425"/>
            <a:ext cx="6186600" cy="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25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000" b="1">
                <a:solidFill>
                  <a:srgbClr val="445569"/>
                </a:solidFill>
              </a:rPr>
              <a:t>3</a:t>
            </a: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849313" y="66675"/>
            <a:ext cx="31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수행 절차 및 방법</a:t>
            </a:r>
            <a:endParaRPr/>
          </a:p>
        </p:txBody>
      </p:sp>
      <p:sp>
        <p:nvSpPr>
          <p:cNvPr id="225" name="Google Shape;225;p25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13</a:t>
            </a:fld>
            <a:endParaRPr/>
          </a:p>
        </p:txBody>
      </p:sp>
      <p:sp>
        <p:nvSpPr>
          <p:cNvPr id="231" name="Google Shape;231;p26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프로젝트 수행 결과</a:t>
            </a:r>
            <a:endParaRPr sz="20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26"/>
          <p:cNvCxnSpPr/>
          <p:nvPr/>
        </p:nvCxnSpPr>
        <p:spPr>
          <a:xfrm>
            <a:off x="3211550" y="395625"/>
            <a:ext cx="5950500" cy="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4" name="Google Shape;234;p26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1. 구현 기능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26"/>
          <p:cNvGrpSpPr/>
          <p:nvPr/>
        </p:nvGrpSpPr>
        <p:grpSpPr>
          <a:xfrm>
            <a:off x="973950" y="885425"/>
            <a:ext cx="7471600" cy="3256650"/>
            <a:chOff x="973950" y="1049775"/>
            <a:chExt cx="7471600" cy="3256650"/>
          </a:xfrm>
        </p:grpSpPr>
        <p:grpSp>
          <p:nvGrpSpPr>
            <p:cNvPr id="236" name="Google Shape;236;p26"/>
            <p:cNvGrpSpPr/>
            <p:nvPr/>
          </p:nvGrpSpPr>
          <p:grpSpPr>
            <a:xfrm>
              <a:off x="1359575" y="1049775"/>
              <a:ext cx="6746863" cy="2726443"/>
              <a:chOff x="1359575" y="1049775"/>
              <a:chExt cx="6746863" cy="2726443"/>
            </a:xfrm>
          </p:grpSpPr>
          <p:pic>
            <p:nvPicPr>
              <p:cNvPr id="237" name="Google Shape;237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163019" y="2832565"/>
                <a:ext cx="943419" cy="9436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83021" y="2832571"/>
                <a:ext cx="843420" cy="843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9" name="Google Shape;239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88692" y="1068826"/>
                <a:ext cx="805324" cy="8055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0" name="Google Shape;240;p2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359575" y="1049775"/>
                <a:ext cx="843416" cy="843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1" name="Google Shape;241;p2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239925" y="1049775"/>
                <a:ext cx="843416" cy="8436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2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4113192" y="2832566"/>
                <a:ext cx="943419" cy="9436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43" name="Google Shape;243;p26"/>
            <p:cNvSpPr txBox="1"/>
            <p:nvPr/>
          </p:nvSpPr>
          <p:spPr>
            <a:xfrm>
              <a:off x="973950" y="1975525"/>
              <a:ext cx="15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highlight>
                    <a:srgbClr val="FFFF00"/>
                  </a:highlight>
                </a:rPr>
                <a:t>회원관리</a:t>
              </a:r>
              <a:endParaRPr b="1">
                <a:highlight>
                  <a:srgbClr val="FFFF00"/>
                </a:highlight>
              </a:endParaRPr>
            </a:p>
          </p:txBody>
        </p:sp>
        <p:sp>
          <p:nvSpPr>
            <p:cNvPr id="244" name="Google Shape;244;p26"/>
            <p:cNvSpPr txBox="1"/>
            <p:nvPr/>
          </p:nvSpPr>
          <p:spPr>
            <a:xfrm>
              <a:off x="3788100" y="1975525"/>
              <a:ext cx="15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highlight>
                    <a:srgbClr val="FFFF00"/>
                  </a:highlight>
                </a:rPr>
                <a:t>메인화면</a:t>
              </a:r>
              <a:endParaRPr b="1">
                <a:highlight>
                  <a:srgbClr val="FFFF00"/>
                </a:highlight>
              </a:endParaRPr>
            </a:p>
          </p:txBody>
        </p:sp>
        <p:sp>
          <p:nvSpPr>
            <p:cNvPr id="245" name="Google Shape;245;p26"/>
            <p:cNvSpPr txBox="1"/>
            <p:nvPr/>
          </p:nvSpPr>
          <p:spPr>
            <a:xfrm>
              <a:off x="6877750" y="1951475"/>
              <a:ext cx="15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highlight>
                    <a:srgbClr val="FFFF00"/>
                  </a:highlight>
                </a:rPr>
                <a:t>프로필</a:t>
              </a:r>
              <a:endParaRPr b="1">
                <a:highlight>
                  <a:srgbClr val="FFFF00"/>
                </a:highlight>
              </a:endParaRPr>
            </a:p>
          </p:txBody>
        </p:sp>
        <p:sp>
          <p:nvSpPr>
            <p:cNvPr id="246" name="Google Shape;246;p26"/>
            <p:cNvSpPr txBox="1"/>
            <p:nvPr/>
          </p:nvSpPr>
          <p:spPr>
            <a:xfrm>
              <a:off x="997388" y="3856200"/>
              <a:ext cx="15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highlight>
                    <a:srgbClr val="FFFF00"/>
                  </a:highlight>
                </a:rPr>
                <a:t>검색기능</a:t>
              </a:r>
              <a:endParaRPr b="1">
                <a:highlight>
                  <a:srgbClr val="FFFF00"/>
                </a:highlight>
              </a:endParaRPr>
            </a:p>
          </p:txBody>
        </p:sp>
        <p:sp>
          <p:nvSpPr>
            <p:cNvPr id="247" name="Google Shape;247;p26"/>
            <p:cNvSpPr txBox="1"/>
            <p:nvPr/>
          </p:nvSpPr>
          <p:spPr>
            <a:xfrm>
              <a:off x="3535650" y="3906225"/>
              <a:ext cx="2072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highlight>
                    <a:srgbClr val="FFFF00"/>
                  </a:highlight>
                </a:rPr>
                <a:t>해시태그 검색결과</a:t>
              </a:r>
              <a:endParaRPr b="1">
                <a:highlight>
                  <a:srgbClr val="FFFF00"/>
                </a:highlight>
              </a:endParaRPr>
            </a:p>
          </p:txBody>
        </p:sp>
        <p:sp>
          <p:nvSpPr>
            <p:cNvPr id="248" name="Google Shape;248;p26"/>
            <p:cNvSpPr txBox="1"/>
            <p:nvPr/>
          </p:nvSpPr>
          <p:spPr>
            <a:xfrm>
              <a:off x="6779713" y="3856200"/>
              <a:ext cx="1567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b="1">
                  <a:solidFill>
                    <a:schemeClr val="dk1"/>
                  </a:solidFill>
                  <a:highlight>
                    <a:srgbClr val="FFFF00"/>
                  </a:highlight>
                </a:rPr>
                <a:t>게시글 작성</a:t>
              </a:r>
              <a:endParaRPr b="1">
                <a:highlight>
                  <a:srgbClr val="FFFF00"/>
                </a:highlight>
              </a:endParaRPr>
            </a:p>
          </p:txBody>
        </p:sp>
      </p:grpSp>
      <p:pic>
        <p:nvPicPr>
          <p:cNvPr id="249" name="Google Shape;249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9800" y="4092772"/>
            <a:ext cx="570447" cy="57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09154" y="4099126"/>
            <a:ext cx="510146" cy="530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14</a:t>
            </a:fld>
            <a:endParaRPr/>
          </a:p>
        </p:txBody>
      </p:sp>
      <p:sp>
        <p:nvSpPr>
          <p:cNvPr id="257" name="Google Shape;257;p27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2. 데이터베이스 설계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13" y="676250"/>
            <a:ext cx="7611369" cy="4376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프로젝트 수행 결과</a:t>
            </a:r>
            <a:endParaRPr sz="20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1" name="Google Shape;261;p27"/>
          <p:cNvCxnSpPr/>
          <p:nvPr/>
        </p:nvCxnSpPr>
        <p:spPr>
          <a:xfrm>
            <a:off x="3211550" y="395625"/>
            <a:ext cx="5950500" cy="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2" name="Google Shape;262;p27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15</a:t>
            </a:fld>
            <a:endParaRPr/>
          </a:p>
        </p:txBody>
      </p:sp>
      <p:cxnSp>
        <p:nvCxnSpPr>
          <p:cNvPr id="268" name="Google Shape;268;p28"/>
          <p:cNvCxnSpPr>
            <a:endCxn id="269" idx="1"/>
          </p:cNvCxnSpPr>
          <p:nvPr/>
        </p:nvCxnSpPr>
        <p:spPr>
          <a:xfrm>
            <a:off x="1980301" y="1828725"/>
            <a:ext cx="5211300" cy="1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0" name="Google Shape;270;p28"/>
          <p:cNvCxnSpPr/>
          <p:nvPr/>
        </p:nvCxnSpPr>
        <p:spPr>
          <a:xfrm>
            <a:off x="1671132" y="2083531"/>
            <a:ext cx="0" cy="319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1" name="Google Shape;271;p28"/>
          <p:cNvCxnSpPr>
            <a:endCxn id="272" idx="0"/>
          </p:cNvCxnSpPr>
          <p:nvPr/>
        </p:nvCxnSpPr>
        <p:spPr>
          <a:xfrm>
            <a:off x="846154" y="3930161"/>
            <a:ext cx="0" cy="376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3" name="Google Shape;273;p28"/>
          <p:cNvCxnSpPr/>
          <p:nvPr/>
        </p:nvCxnSpPr>
        <p:spPr>
          <a:xfrm rot="10800000" flipH="1">
            <a:off x="7371494" y="2446322"/>
            <a:ext cx="1051800" cy="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4" name="Google Shape;274;p28"/>
          <p:cNvCxnSpPr/>
          <p:nvPr/>
        </p:nvCxnSpPr>
        <p:spPr>
          <a:xfrm>
            <a:off x="7377826" y="2442691"/>
            <a:ext cx="0" cy="261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5" name="Google Shape;275;p28"/>
          <p:cNvCxnSpPr/>
          <p:nvPr/>
        </p:nvCxnSpPr>
        <p:spPr>
          <a:xfrm>
            <a:off x="8423073" y="2453461"/>
            <a:ext cx="0" cy="261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6" name="Google Shape;276;p28"/>
          <p:cNvCxnSpPr/>
          <p:nvPr/>
        </p:nvCxnSpPr>
        <p:spPr>
          <a:xfrm>
            <a:off x="7863590" y="2167254"/>
            <a:ext cx="0" cy="261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7" name="Google Shape;277;p28"/>
          <p:cNvCxnSpPr/>
          <p:nvPr/>
        </p:nvCxnSpPr>
        <p:spPr>
          <a:xfrm>
            <a:off x="4549003" y="1330597"/>
            <a:ext cx="0" cy="239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" name="Google Shape;278;p28"/>
          <p:cNvCxnSpPr/>
          <p:nvPr/>
        </p:nvCxnSpPr>
        <p:spPr>
          <a:xfrm>
            <a:off x="7115163" y="3237148"/>
            <a:ext cx="0" cy="275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9" name="Google Shape;279;p28"/>
          <p:cNvCxnSpPr/>
          <p:nvPr/>
        </p:nvCxnSpPr>
        <p:spPr>
          <a:xfrm>
            <a:off x="7772299" y="3237157"/>
            <a:ext cx="0" cy="275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" name="Google Shape;280;p28"/>
          <p:cNvCxnSpPr/>
          <p:nvPr/>
        </p:nvCxnSpPr>
        <p:spPr>
          <a:xfrm>
            <a:off x="1238955" y="3086565"/>
            <a:ext cx="0" cy="37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1" name="Google Shape;281;p28"/>
          <p:cNvCxnSpPr>
            <a:endCxn id="282" idx="0"/>
          </p:cNvCxnSpPr>
          <p:nvPr/>
        </p:nvCxnSpPr>
        <p:spPr>
          <a:xfrm>
            <a:off x="2322715" y="3873447"/>
            <a:ext cx="0" cy="43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" name="Google Shape;283;p28"/>
          <p:cNvCxnSpPr/>
          <p:nvPr/>
        </p:nvCxnSpPr>
        <p:spPr>
          <a:xfrm flipH="1">
            <a:off x="2097991" y="2954498"/>
            <a:ext cx="3600" cy="57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" name="Google Shape;284;p28"/>
          <p:cNvCxnSpPr/>
          <p:nvPr/>
        </p:nvCxnSpPr>
        <p:spPr>
          <a:xfrm>
            <a:off x="5121541" y="2017810"/>
            <a:ext cx="4200" cy="556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5" name="Google Shape;285;p28"/>
          <p:cNvCxnSpPr>
            <a:stCxn id="286" idx="3"/>
            <a:endCxn id="287" idx="1"/>
          </p:cNvCxnSpPr>
          <p:nvPr/>
        </p:nvCxnSpPr>
        <p:spPr>
          <a:xfrm>
            <a:off x="4929338" y="1034500"/>
            <a:ext cx="372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8" name="Google Shape;288;p28"/>
          <p:cNvCxnSpPr/>
          <p:nvPr/>
        </p:nvCxnSpPr>
        <p:spPr>
          <a:xfrm rot="10800000" flipH="1">
            <a:off x="2466382" y="4657106"/>
            <a:ext cx="3951900" cy="19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9" name="Google Shape;289;p28"/>
          <p:cNvCxnSpPr/>
          <p:nvPr/>
        </p:nvCxnSpPr>
        <p:spPr>
          <a:xfrm>
            <a:off x="6396000" y="2013875"/>
            <a:ext cx="11400" cy="2641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28"/>
          <p:cNvCxnSpPr/>
          <p:nvPr/>
        </p:nvCxnSpPr>
        <p:spPr>
          <a:xfrm rot="10800000" flipH="1">
            <a:off x="6398831" y="1994869"/>
            <a:ext cx="653700" cy="10800"/>
          </a:xfrm>
          <a:prstGeom prst="straightConnector1">
            <a:avLst/>
          </a:prstGeom>
          <a:noFill/>
          <a:ln w="19050" cap="flat" cmpd="sng">
            <a:solidFill>
              <a:srgbClr val="44546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1" name="Google Shape;291;p28"/>
          <p:cNvCxnSpPr/>
          <p:nvPr/>
        </p:nvCxnSpPr>
        <p:spPr>
          <a:xfrm>
            <a:off x="4043071" y="2017810"/>
            <a:ext cx="4200" cy="556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2" name="Google Shape;292;p28"/>
          <p:cNvSpPr/>
          <p:nvPr/>
        </p:nvSpPr>
        <p:spPr>
          <a:xfrm>
            <a:off x="4311692" y="3648412"/>
            <a:ext cx="1937700" cy="9174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#Object Detection</a:t>
            </a:r>
            <a:endParaRPr sz="13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#CFR</a:t>
            </a:r>
            <a:r>
              <a:rPr lang="ko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" sz="1000" b="1">
                <a:solidFill>
                  <a:srgbClr val="000000"/>
                </a:solidFill>
              </a:rPr>
              <a:t>자동 추출</a:t>
            </a:r>
            <a:endParaRPr sz="1000" b="1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000000"/>
                </a:solidFill>
              </a:rPr>
              <a:t>해시태그추가가능</a:t>
            </a:r>
            <a:endParaRPr sz="1000" b="1">
              <a:solidFill>
                <a:srgbClr val="000000"/>
              </a:solidFill>
            </a:endParaRPr>
          </a:p>
        </p:txBody>
      </p:sp>
      <p:cxnSp>
        <p:nvCxnSpPr>
          <p:cNvPr id="293" name="Google Shape;293;p28"/>
          <p:cNvCxnSpPr/>
          <p:nvPr/>
        </p:nvCxnSpPr>
        <p:spPr>
          <a:xfrm>
            <a:off x="5146512" y="2997453"/>
            <a:ext cx="3900" cy="6288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4" name="Google Shape;294;p28"/>
          <p:cNvCxnSpPr/>
          <p:nvPr/>
        </p:nvCxnSpPr>
        <p:spPr>
          <a:xfrm rot="10800000" flipH="1">
            <a:off x="1594286" y="4468750"/>
            <a:ext cx="2117400" cy="492000"/>
          </a:xfrm>
          <a:prstGeom prst="curvedConnector3">
            <a:avLst>
              <a:gd name="adj1" fmla="val 94484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28"/>
          <p:cNvSpPr/>
          <p:nvPr/>
        </p:nvSpPr>
        <p:spPr>
          <a:xfrm>
            <a:off x="2972524" y="3659726"/>
            <a:ext cx="1254900" cy="917400"/>
          </a:xfrm>
          <a:prstGeom prst="ellipse">
            <a:avLst/>
          </a:prstGeom>
          <a:solidFill>
            <a:srgbClr val="EEFF4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 b="1" dirty="0">
                <a:solidFill>
                  <a:srgbClr val="000000"/>
                </a:solidFill>
              </a:rPr>
              <a:t>해시태그 </a:t>
            </a:r>
            <a:endParaRPr lang="en-US" altLang="ko" sz="1000" b="1" dirty="0" smtClean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 b="1" dirty="0" smtClean="0">
                <a:solidFill>
                  <a:srgbClr val="000000"/>
                </a:solidFill>
              </a:rPr>
              <a:t>이용 </a:t>
            </a:r>
            <a:endParaRPr lang="en-US" altLang="ko" sz="1000" b="1" dirty="0" smtClean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" sz="1000" b="1" dirty="0" smtClean="0">
                <a:solidFill>
                  <a:srgbClr val="000000"/>
                </a:solidFill>
              </a:rPr>
              <a:t>가격비교</a:t>
            </a:r>
            <a:endParaRPr sz="1000" b="1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dirty="0">
                <a:solidFill>
                  <a:srgbClr val="000000"/>
                </a:solidFill>
              </a:rPr>
              <a:t>쇼핑몰 연결</a:t>
            </a:r>
            <a:endParaRPr sz="1000" b="1" dirty="0"/>
          </a:p>
        </p:txBody>
      </p:sp>
      <p:cxnSp>
        <p:nvCxnSpPr>
          <p:cNvPr id="296" name="Google Shape;296;p28"/>
          <p:cNvCxnSpPr/>
          <p:nvPr/>
        </p:nvCxnSpPr>
        <p:spPr>
          <a:xfrm>
            <a:off x="3622093" y="3008026"/>
            <a:ext cx="3900" cy="628800"/>
          </a:xfrm>
          <a:prstGeom prst="straightConnector1">
            <a:avLst/>
          </a:prstGeom>
          <a:noFill/>
          <a:ln w="19050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28"/>
          <p:cNvCxnSpPr>
            <a:stCxn id="272" idx="2"/>
          </p:cNvCxnSpPr>
          <p:nvPr/>
        </p:nvCxnSpPr>
        <p:spPr>
          <a:xfrm>
            <a:off x="846154" y="4785461"/>
            <a:ext cx="773400" cy="1677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28"/>
          <p:cNvCxnSpPr>
            <a:stCxn id="282" idx="2"/>
          </p:cNvCxnSpPr>
          <p:nvPr/>
        </p:nvCxnSpPr>
        <p:spPr>
          <a:xfrm flipH="1">
            <a:off x="1619215" y="4785447"/>
            <a:ext cx="703500" cy="1677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9" name="Google Shape;299;p28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프로젝트 수행 결과</a:t>
            </a:r>
            <a:endParaRPr sz="20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28"/>
          <p:cNvCxnSpPr/>
          <p:nvPr/>
        </p:nvCxnSpPr>
        <p:spPr>
          <a:xfrm rot="10800000" flipH="1">
            <a:off x="3215680" y="383419"/>
            <a:ext cx="5933700" cy="15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6" name="Google Shape;286;p28"/>
          <p:cNvSpPr/>
          <p:nvPr/>
        </p:nvSpPr>
        <p:spPr>
          <a:xfrm>
            <a:off x="4053638" y="744700"/>
            <a:ext cx="875700" cy="5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8"/>
          <p:cNvSpPr/>
          <p:nvPr/>
        </p:nvSpPr>
        <p:spPr>
          <a:xfrm>
            <a:off x="943531" y="2410967"/>
            <a:ext cx="1523100" cy="6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HashTag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SearchList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1942315" y="4306647"/>
            <a:ext cx="760800" cy="47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Profile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3685111" y="1539179"/>
            <a:ext cx="1823100" cy="6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MainPage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7191601" y="1510725"/>
            <a:ext cx="1344000" cy="6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Profile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465754" y="4306661"/>
            <a:ext cx="760800" cy="47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1795659" y="3306018"/>
            <a:ext cx="10926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#Id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#Name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3226717" y="2552241"/>
            <a:ext cx="1092600" cy="6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ShowPost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4645601" y="2540505"/>
            <a:ext cx="1092600" cy="6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UploadPost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6924812" y="2714721"/>
            <a:ext cx="938700" cy="5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Post</a:t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6493126" y="3469469"/>
            <a:ext cx="875700" cy="5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Upload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8031229" y="2714721"/>
            <a:ext cx="938700" cy="5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Edit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7642360" y="3469471"/>
            <a:ext cx="938700" cy="52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Show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5301911" y="744702"/>
            <a:ext cx="938700" cy="5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SignUp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999126" y="1502177"/>
            <a:ext cx="1344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174087" y="3306018"/>
            <a:ext cx="1344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#Object Detection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#CFR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4. 웹페이지 계층구조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29"/>
          <p:cNvPicPr preferRelativeResize="0"/>
          <p:nvPr/>
        </p:nvPicPr>
        <p:blipFill rotWithShape="1">
          <a:blip r:embed="rId3">
            <a:alphaModFix/>
          </a:blip>
          <a:srcRect t="5598"/>
          <a:stretch/>
        </p:blipFill>
        <p:spPr>
          <a:xfrm>
            <a:off x="1420200" y="777800"/>
            <a:ext cx="6303601" cy="41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16</a:t>
            </a:fld>
            <a:endParaRPr/>
          </a:p>
        </p:txBody>
      </p:sp>
      <p:grpSp>
        <p:nvGrpSpPr>
          <p:cNvPr id="321" name="Google Shape;321;p29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22" name="Google Shape;322;p29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9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4" name="Google Shape;324;p29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25" name="Google Shape;325;p29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로그인 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29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0"/>
          <p:cNvGrpSpPr/>
          <p:nvPr/>
        </p:nvGrpSpPr>
        <p:grpSpPr>
          <a:xfrm>
            <a:off x="1802006" y="777801"/>
            <a:ext cx="5539970" cy="4192962"/>
            <a:chOff x="801881" y="815426"/>
            <a:chExt cx="5539970" cy="4192962"/>
          </a:xfrm>
        </p:grpSpPr>
        <p:pic>
          <p:nvPicPr>
            <p:cNvPr id="332" name="Google Shape;33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01881" y="1575206"/>
              <a:ext cx="5539967" cy="3433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30"/>
            <p:cNvPicPr preferRelativeResize="0"/>
            <p:nvPr/>
          </p:nvPicPr>
          <p:blipFill rotWithShape="1">
            <a:blip r:embed="rId4">
              <a:alphaModFix/>
            </a:blip>
            <a:srcRect t="19955"/>
            <a:stretch/>
          </p:blipFill>
          <p:spPr>
            <a:xfrm>
              <a:off x="801900" y="815426"/>
              <a:ext cx="5539951" cy="818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30"/>
          <p:cNvSpPr txBox="1"/>
          <p:nvPr/>
        </p:nvSpPr>
        <p:spPr>
          <a:xfrm>
            <a:off x="6673200" y="1633931"/>
            <a:ext cx="169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342900" lvl="0" indent="-234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endParaRPr sz="800"/>
          </a:p>
        </p:txBody>
      </p:sp>
      <p:sp>
        <p:nvSpPr>
          <p:cNvPr id="335" name="Google Shape;335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17</a:t>
            </a:fld>
            <a:endParaRPr/>
          </a:p>
        </p:txBody>
      </p:sp>
      <p:grpSp>
        <p:nvGrpSpPr>
          <p:cNvPr id="336" name="Google Shape;336;p30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37" name="Google Shape;337;p30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0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9" name="Google Shape;339;p30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40" name="Google Shape;340;p30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회원가입 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30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1" title="MainPag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906" y="1159719"/>
            <a:ext cx="7477052" cy="3514856"/>
          </a:xfrm>
          <a:prstGeom prst="rect">
            <a:avLst/>
          </a:prstGeom>
          <a:noFill/>
          <a:ln w="9525" cap="flat" cmpd="sng">
            <a:solidFill>
              <a:srgbClr val="E6E6E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7" name="Google Shape;347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18</a:t>
            </a:fld>
            <a:endParaRPr/>
          </a:p>
        </p:txBody>
      </p:sp>
      <p:grpSp>
        <p:nvGrpSpPr>
          <p:cNvPr id="348" name="Google Shape;348;p31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49" name="Google Shape;349;p31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1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1" name="Google Shape;351;p31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52" name="Google Shape;352;p31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메인페이지 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3" name="Google Shape;353;p31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/>
        </p:nvSpPr>
        <p:spPr>
          <a:xfrm>
            <a:off x="3217352" y="1025427"/>
            <a:ext cx="1880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9" name="Google Shape;3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151" y="830126"/>
            <a:ext cx="2821200" cy="411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924" y="830124"/>
            <a:ext cx="4276305" cy="411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 txBox="1"/>
          <p:nvPr/>
        </p:nvSpPr>
        <p:spPr>
          <a:xfrm>
            <a:off x="2970565" y="3124133"/>
            <a:ext cx="18804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19</a:t>
            </a:fld>
            <a:endParaRPr/>
          </a:p>
        </p:txBody>
      </p:sp>
      <p:grpSp>
        <p:nvGrpSpPr>
          <p:cNvPr id="363" name="Google Shape;363;p32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64" name="Google Shape;364;p32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2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6" name="Google Shape;366;p32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67" name="Google Shape;367;p32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메인페이지 및 게시글 작성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32"/>
          <p:cNvSpPr/>
          <p:nvPr/>
        </p:nvSpPr>
        <p:spPr>
          <a:xfrm>
            <a:off x="4034950" y="3424050"/>
            <a:ext cx="1014900" cy="5937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5100" y="830125"/>
            <a:ext cx="1086250" cy="31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2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</a:t>
            </a:fld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 amt="98000"/>
          </a:blip>
          <a:srcRect/>
          <a:stretch/>
        </p:blipFill>
        <p:spPr>
          <a:xfrm flipH="1">
            <a:off x="4572003" y="396688"/>
            <a:ext cx="305531" cy="4350125"/>
          </a:xfrm>
          <a:prstGeom prst="rect">
            <a:avLst/>
          </a:prstGeom>
          <a:noFill/>
          <a:ln>
            <a:noFill/>
          </a:ln>
          <a:effectLst>
            <a:outerShdw blurRad="214313" algn="bl" rotWithShape="0">
              <a:srgbClr val="FF00FF">
                <a:alpha val="66000"/>
              </a:srgbClr>
            </a:outerShdw>
            <a:reflection endPos="30000" dist="38100" dir="5400000" fadeDir="5400012" sy="-100000" algn="bl" rotWithShape="0"/>
          </a:effectLst>
        </p:spPr>
      </p:pic>
      <p:sp>
        <p:nvSpPr>
          <p:cNvPr id="69" name="Google Shape;69;p15"/>
          <p:cNvSpPr txBox="1"/>
          <p:nvPr/>
        </p:nvSpPr>
        <p:spPr>
          <a:xfrm>
            <a:off x="4958950" y="1248775"/>
            <a:ext cx="2727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01. 개발 목적</a:t>
            </a:r>
            <a:endParaRPr sz="700"/>
          </a:p>
        </p:txBody>
      </p:sp>
      <p:sp>
        <p:nvSpPr>
          <p:cNvPr id="70" name="Google Shape;70;p15"/>
          <p:cNvSpPr txBox="1"/>
          <p:nvPr/>
        </p:nvSpPr>
        <p:spPr>
          <a:xfrm>
            <a:off x="4958950" y="1778747"/>
            <a:ext cx="3690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02. 팀 구성 및 역할</a:t>
            </a:r>
            <a:endParaRPr sz="700"/>
          </a:p>
        </p:txBody>
      </p:sp>
      <p:sp>
        <p:nvSpPr>
          <p:cNvPr id="71" name="Google Shape;71;p15"/>
          <p:cNvSpPr txBox="1"/>
          <p:nvPr/>
        </p:nvSpPr>
        <p:spPr>
          <a:xfrm>
            <a:off x="4958950" y="2308720"/>
            <a:ext cx="3930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03. 수행 절차 및 방법</a:t>
            </a:r>
            <a:endParaRPr sz="700"/>
          </a:p>
        </p:txBody>
      </p:sp>
      <p:sp>
        <p:nvSpPr>
          <p:cNvPr id="72" name="Google Shape;72;p15"/>
          <p:cNvSpPr txBox="1"/>
          <p:nvPr/>
        </p:nvSpPr>
        <p:spPr>
          <a:xfrm>
            <a:off x="4958950" y="2838692"/>
            <a:ext cx="332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04. 프로젝트 수행 결과</a:t>
            </a:r>
            <a:endParaRPr sz="700"/>
          </a:p>
        </p:txBody>
      </p:sp>
      <p:sp>
        <p:nvSpPr>
          <p:cNvPr id="73" name="Google Shape;73;p15"/>
          <p:cNvSpPr txBox="1"/>
          <p:nvPr/>
        </p:nvSpPr>
        <p:spPr>
          <a:xfrm>
            <a:off x="4958950" y="3368665"/>
            <a:ext cx="2380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05. 프로젝트 후기</a:t>
            </a:r>
            <a:endParaRPr sz="700"/>
          </a:p>
        </p:txBody>
      </p:sp>
      <p:sp>
        <p:nvSpPr>
          <p:cNvPr id="74" name="Google Shape;74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목차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126" y="724749"/>
            <a:ext cx="3965049" cy="2712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6" name="Google Shape;376;p33"/>
          <p:cNvGrpSpPr/>
          <p:nvPr/>
        </p:nvGrpSpPr>
        <p:grpSpPr>
          <a:xfrm>
            <a:off x="4701910" y="709251"/>
            <a:ext cx="3854883" cy="4190178"/>
            <a:chOff x="4701900" y="709250"/>
            <a:chExt cx="3626419" cy="3941842"/>
          </a:xfrm>
        </p:grpSpPr>
        <p:pic>
          <p:nvPicPr>
            <p:cNvPr id="377" name="Google Shape;377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01900" y="709250"/>
              <a:ext cx="3626419" cy="2439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01900" y="2706300"/>
              <a:ext cx="3519170" cy="194479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9" name="Google Shape;379;p33"/>
          <p:cNvCxnSpPr/>
          <p:nvPr/>
        </p:nvCxnSpPr>
        <p:spPr>
          <a:xfrm rot="10800000" flipH="1">
            <a:off x="1402488" y="3043931"/>
            <a:ext cx="3169500" cy="129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0" name="Google Shape;380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20</a:t>
            </a:fld>
            <a:endParaRPr/>
          </a:p>
        </p:txBody>
      </p:sp>
      <p:grpSp>
        <p:nvGrpSpPr>
          <p:cNvPr id="381" name="Google Shape;381;p33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82" name="Google Shape;382;p33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3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4" name="Google Shape;384;p33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85" name="Google Shape;385;p33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메인페이지 게시글 해시태그 쇼핑몰 연결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6" name="Google Shape;386;p33"/>
          <p:cNvSpPr/>
          <p:nvPr/>
        </p:nvSpPr>
        <p:spPr>
          <a:xfrm>
            <a:off x="598750" y="2970200"/>
            <a:ext cx="757500" cy="187800"/>
          </a:xfrm>
          <a:prstGeom prst="rect">
            <a:avLst/>
          </a:prstGeom>
          <a:noFill/>
          <a:ln w="28575" cap="flat" cmpd="sng">
            <a:solidFill>
              <a:srgbClr val="E0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3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/>
          <p:nvPr/>
        </p:nvSpPr>
        <p:spPr>
          <a:xfrm>
            <a:off x="4479025" y="3389425"/>
            <a:ext cx="37641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21</a:t>
            </a:fld>
            <a:endParaRPr/>
          </a:p>
        </p:txBody>
      </p:sp>
      <p:grpSp>
        <p:nvGrpSpPr>
          <p:cNvPr id="394" name="Google Shape;394;p34"/>
          <p:cNvGrpSpPr/>
          <p:nvPr/>
        </p:nvGrpSpPr>
        <p:grpSpPr>
          <a:xfrm>
            <a:off x="183241" y="910751"/>
            <a:ext cx="4018876" cy="3788786"/>
            <a:chOff x="367900" y="960975"/>
            <a:chExt cx="3764050" cy="3548549"/>
          </a:xfrm>
        </p:grpSpPr>
        <p:pic>
          <p:nvPicPr>
            <p:cNvPr id="395" name="Google Shape;39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7900" y="960975"/>
              <a:ext cx="3764048" cy="1272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6" name="Google Shape;396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7900" y="2181665"/>
              <a:ext cx="3764050" cy="23278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7" name="Google Shape;397;p34"/>
          <p:cNvPicPr preferRelativeResize="0"/>
          <p:nvPr/>
        </p:nvPicPr>
        <p:blipFill rotWithShape="1">
          <a:blip r:embed="rId5">
            <a:alphaModFix/>
          </a:blip>
          <a:srcRect l="1224" t="2054" r="2324" b="2825"/>
          <a:stretch/>
        </p:blipFill>
        <p:spPr>
          <a:xfrm>
            <a:off x="4275100" y="1630850"/>
            <a:ext cx="4717451" cy="265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8" name="Google Shape;398;p34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399" name="Google Shape;399;p34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4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01" name="Google Shape;401;p34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02" name="Google Shape;402;p34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프로필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34"/>
          <p:cNvSpPr/>
          <p:nvPr/>
        </p:nvSpPr>
        <p:spPr>
          <a:xfrm>
            <a:off x="183250" y="910750"/>
            <a:ext cx="3983700" cy="37887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4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/>
        </p:nvSpPr>
        <p:spPr>
          <a:xfrm>
            <a:off x="418575" y="3615358"/>
            <a:ext cx="13608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22</a:t>
            </a:fld>
            <a:endParaRPr/>
          </a:p>
        </p:txBody>
      </p:sp>
      <p:grpSp>
        <p:nvGrpSpPr>
          <p:cNvPr id="411" name="Google Shape;411;p35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12" name="Google Shape;412;p35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5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4" name="Google Shape;414;p35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15" name="Google Shape;415;p35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검색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16" name="Google Shape;41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700" y="2827050"/>
            <a:ext cx="5409923" cy="222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688" y="700463"/>
            <a:ext cx="5409949" cy="202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5"/>
          <p:cNvSpPr/>
          <p:nvPr/>
        </p:nvSpPr>
        <p:spPr>
          <a:xfrm>
            <a:off x="4725625" y="2859750"/>
            <a:ext cx="602400" cy="2847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5"/>
          <p:cNvSpPr/>
          <p:nvPr/>
        </p:nvSpPr>
        <p:spPr>
          <a:xfrm>
            <a:off x="4972200" y="700475"/>
            <a:ext cx="602400" cy="2847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5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771" y="733215"/>
            <a:ext cx="4065239" cy="4146929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23</a:t>
            </a:fld>
            <a:endParaRPr/>
          </a:p>
        </p:txBody>
      </p:sp>
      <p:grpSp>
        <p:nvGrpSpPr>
          <p:cNvPr id="427" name="Google Shape;427;p36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28" name="Google Shape;428;p36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6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0" name="Google Shape;430;p36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1" name="Google Shape;431;p36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해시태그 검색 결과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2" name="Google Shape;43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35" y="1882450"/>
            <a:ext cx="4267190" cy="2137354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6"/>
          <p:cNvSpPr/>
          <p:nvPr/>
        </p:nvSpPr>
        <p:spPr>
          <a:xfrm>
            <a:off x="5243850" y="2107575"/>
            <a:ext cx="3010800" cy="17061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6"/>
          <p:cNvSpPr/>
          <p:nvPr/>
        </p:nvSpPr>
        <p:spPr>
          <a:xfrm>
            <a:off x="604037" y="1202575"/>
            <a:ext cx="3849600" cy="37401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6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/>
        </p:nvSpPr>
        <p:spPr>
          <a:xfrm>
            <a:off x="4411249" y="4132125"/>
            <a:ext cx="3073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50" y="1025939"/>
            <a:ext cx="4490501" cy="331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72" y="741300"/>
            <a:ext cx="3884551" cy="38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24</a:t>
            </a:fld>
            <a:endParaRPr/>
          </a:p>
        </p:txBody>
      </p:sp>
      <p:grpSp>
        <p:nvGrpSpPr>
          <p:cNvPr id="444" name="Google Shape;444;p37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45" name="Google Shape;445;p37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7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7" name="Google Shape;447;p37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48" name="Google Shape;448;p37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반응형 화면 구현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9" name="Google Shape;449;p37"/>
          <p:cNvSpPr/>
          <p:nvPr/>
        </p:nvSpPr>
        <p:spPr>
          <a:xfrm>
            <a:off x="1205750" y="811825"/>
            <a:ext cx="1957200" cy="37545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7"/>
          <p:cNvSpPr/>
          <p:nvPr/>
        </p:nvSpPr>
        <p:spPr>
          <a:xfrm>
            <a:off x="5105875" y="1894325"/>
            <a:ext cx="2960700" cy="1630800"/>
          </a:xfrm>
          <a:prstGeom prst="rect">
            <a:avLst/>
          </a:prstGeom>
          <a:noFill/>
          <a:ln w="38100" cap="flat" cmpd="sng">
            <a:solidFill>
              <a:srgbClr val="E0666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7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/>
          <p:nvPr/>
        </p:nvSpPr>
        <p:spPr>
          <a:xfrm>
            <a:off x="0" y="1568475"/>
            <a:ext cx="9144000" cy="1907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4CCCC"/>
              </a:solidFill>
              <a:highlight>
                <a:srgbClr val="F4CCCC"/>
              </a:highlight>
            </a:endParaRPr>
          </a:p>
        </p:txBody>
      </p:sp>
      <p:sp>
        <p:nvSpPr>
          <p:cNvPr id="457" name="Google Shape;457;p38"/>
          <p:cNvSpPr txBox="1">
            <a:spLocks noGrp="1"/>
          </p:cNvSpPr>
          <p:nvPr>
            <p:ph type="body" idx="1"/>
          </p:nvPr>
        </p:nvSpPr>
        <p:spPr>
          <a:xfrm>
            <a:off x="311700" y="2002950"/>
            <a:ext cx="8520600" cy="11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5800" b="1"/>
              <a:t>프로젝트 시연</a:t>
            </a:r>
            <a:endParaRPr sz="5800" b="1"/>
          </a:p>
        </p:txBody>
      </p:sp>
      <p:sp>
        <p:nvSpPr>
          <p:cNvPr id="458" name="Google Shape;45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25</a:t>
            </a:fld>
            <a:endParaRPr/>
          </a:p>
        </p:txBody>
      </p:sp>
      <p:grpSp>
        <p:nvGrpSpPr>
          <p:cNvPr id="459" name="Google Shape;459;p38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60" name="Google Shape;460;p38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8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2" name="Google Shape;462;p38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63" name="Google Shape;463;p38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5. 기능화면 - 프로젝트 시연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4" name="Google Shape;464;p38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26</a:t>
            </a:fld>
            <a:endParaRPr/>
          </a:p>
        </p:txBody>
      </p:sp>
      <p:grpSp>
        <p:nvGrpSpPr>
          <p:cNvPr id="473" name="Google Shape;473;p39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74" name="Google Shape;474;p39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9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6" name="Google Shape;476;p39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77" name="Google Shape;477;p39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6. 예측 수익 모델 - 광고 삽입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" name="Google Shape;479;p39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93" y="717093"/>
            <a:ext cx="7791450" cy="42386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27</a:t>
            </a:fld>
            <a:endParaRPr/>
          </a:p>
        </p:txBody>
      </p:sp>
      <p:sp>
        <p:nvSpPr>
          <p:cNvPr id="485" name="Google Shape;485;p40"/>
          <p:cNvSpPr txBox="1"/>
          <p:nvPr/>
        </p:nvSpPr>
        <p:spPr>
          <a:xfrm>
            <a:off x="983425" y="852150"/>
            <a:ext cx="35370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25" y="2020573"/>
            <a:ext cx="6246824" cy="223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40"/>
          <p:cNvSpPr/>
          <p:nvPr/>
        </p:nvSpPr>
        <p:spPr>
          <a:xfrm>
            <a:off x="4427721" y="3054579"/>
            <a:ext cx="487200" cy="284700"/>
          </a:xfrm>
          <a:prstGeom prst="rect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8" name="Google Shape;488;p40"/>
          <p:cNvCxnSpPr>
            <a:stCxn id="487" idx="0"/>
          </p:cNvCxnSpPr>
          <p:nvPr/>
        </p:nvCxnSpPr>
        <p:spPr>
          <a:xfrm rot="10800000" flipH="1">
            <a:off x="4671321" y="797679"/>
            <a:ext cx="673800" cy="2256900"/>
          </a:xfrm>
          <a:prstGeom prst="straightConnector1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0"/>
          <p:cNvCxnSpPr>
            <a:stCxn id="487" idx="2"/>
          </p:cNvCxnSpPr>
          <p:nvPr/>
        </p:nvCxnSpPr>
        <p:spPr>
          <a:xfrm>
            <a:off x="4671321" y="3339279"/>
            <a:ext cx="688200" cy="1478100"/>
          </a:xfrm>
          <a:prstGeom prst="straightConnector1">
            <a:avLst/>
          </a:prstGeom>
          <a:noFill/>
          <a:ln w="28575" cap="flat" cmpd="sng">
            <a:solidFill>
              <a:srgbClr val="EA999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0" name="Google Shape;490;p40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491" name="Google Shape;491;p40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0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3" name="Google Shape;493;p40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94" name="Google Shape;494;p40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6. 예측 수익 모델 - 제휴 쇼핑몰 연결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5" name="Google Shape;495;p40"/>
          <p:cNvPicPr preferRelativeResize="0"/>
          <p:nvPr/>
        </p:nvPicPr>
        <p:blipFill rotWithShape="1">
          <a:blip r:embed="rId4">
            <a:alphaModFix/>
          </a:blip>
          <a:srcRect r="50223"/>
          <a:stretch/>
        </p:blipFill>
        <p:spPr>
          <a:xfrm>
            <a:off x="5348025" y="781725"/>
            <a:ext cx="2684451" cy="4067226"/>
          </a:xfrm>
          <a:prstGeom prst="rect">
            <a:avLst/>
          </a:prstGeom>
          <a:noFill/>
          <a:ln>
            <a:noFill/>
          </a:ln>
          <a:effectLst>
            <a:outerShdw blurRad="57150" dist="180975" dir="1080000" algn="bl" rotWithShape="0">
              <a:srgbClr val="000000">
                <a:alpha val="47000"/>
              </a:srgbClr>
            </a:outerShdw>
          </a:effectLst>
        </p:spPr>
      </p:pic>
      <p:sp>
        <p:nvSpPr>
          <p:cNvPr id="496" name="Google Shape;496;p40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"/>
          <p:cNvSpPr txBox="1"/>
          <p:nvPr/>
        </p:nvSpPr>
        <p:spPr>
          <a:xfrm>
            <a:off x="2892475" y="863013"/>
            <a:ext cx="60366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/>
              <a:t>모바일 (SNS플랫폼의 요구사항)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반응형 웹</a:t>
            </a:r>
            <a:endParaRPr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/>
              <a:t>네이버 Object Detection의 </a:t>
            </a:r>
            <a:r>
              <a:rPr lang="ko" b="1"/>
              <a:t>부정확성</a:t>
            </a:r>
            <a:endParaRPr b="1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>
                <a:solidFill>
                  <a:schemeClr val="dk1"/>
                </a:solidFill>
              </a:rPr>
              <a:t>ximilar 와 같은 Fashion Tag AI로 변경</a:t>
            </a:r>
            <a:endParaRPr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/>
              <a:t>사용자임의로 작성된 데이터의 부정확성</a:t>
            </a:r>
            <a:endParaRPr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/>
              <a:t>다양한 쇼핑몰과의 연결 (개인 쇼핑몰과의 연결이 되는가)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ko"/>
              <a:t>쇼핑몰들과의 제휴</a:t>
            </a:r>
            <a:endParaRPr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/>
              <a:t>중복된 해시태그</a:t>
            </a:r>
            <a:endParaRPr/>
          </a:p>
        </p:txBody>
      </p:sp>
      <p:sp>
        <p:nvSpPr>
          <p:cNvPr id="502" name="Google Shape;502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28</a:t>
            </a:fld>
            <a:endParaRPr/>
          </a:p>
        </p:txBody>
      </p:sp>
      <p:grpSp>
        <p:nvGrpSpPr>
          <p:cNvPr id="503" name="Google Shape;503;p41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504" name="Google Shape;504;p41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1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6" name="Google Shape;506;p41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07" name="Google Shape;507;p41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7. 프로젝트 보완 방안 및 장기화 시 방향성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08" name="Google Shape;5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00" y="903475"/>
            <a:ext cx="1818700" cy="217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00" y="3184575"/>
            <a:ext cx="4419026" cy="15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1"/>
          <p:cNvSpPr txBox="1"/>
          <p:nvPr/>
        </p:nvSpPr>
        <p:spPr>
          <a:xfrm>
            <a:off x="4852925" y="4411150"/>
            <a:ext cx="29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예시: </a:t>
            </a:r>
            <a:r>
              <a:rPr lang="ko" sz="1000">
                <a:solidFill>
                  <a:schemeClr val="dk1"/>
                </a:solidFill>
              </a:rPr>
              <a:t>https://demo.ximilar.com/fashion-tagging</a:t>
            </a:r>
            <a:endParaRPr sz="1000"/>
          </a:p>
        </p:txBody>
      </p:sp>
      <p:sp>
        <p:nvSpPr>
          <p:cNvPr id="511" name="Google Shape;511;p41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2"/>
          <p:cNvSpPr txBox="1"/>
          <p:nvPr/>
        </p:nvSpPr>
        <p:spPr>
          <a:xfrm>
            <a:off x="1078775" y="864738"/>
            <a:ext cx="730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“SNS기반 쇼핑태그플랫폼 &gt; SNS판매 소셜커머스 &gt; 조립식 의류 제작플랫폼”</a:t>
            </a:r>
            <a:endParaRPr sz="1600"/>
          </a:p>
        </p:txBody>
      </p:sp>
      <p:pic>
        <p:nvPicPr>
          <p:cNvPr id="517" name="Google Shape;5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600" y="1484325"/>
            <a:ext cx="2065749" cy="1731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2"/>
          <p:cNvSpPr txBox="1"/>
          <p:nvPr/>
        </p:nvSpPr>
        <p:spPr>
          <a:xfrm>
            <a:off x="3456800" y="1484325"/>
            <a:ext cx="4428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(데이터수집)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보통 혼자서 치수를 정확하게 재는 것은 불가능하고 몸무게는 변동되기 쉽기 때문에 차별화된 시스템으로 인바디를 통해 근육량과 키, 몸무게를 재고 평소에 하는 운동을 적게한뒤 데이터를 자동으로 치수를 반환</a:t>
            </a:r>
            <a:endParaRPr/>
          </a:p>
        </p:txBody>
      </p:sp>
      <p:sp>
        <p:nvSpPr>
          <p:cNvPr id="519" name="Google Shape;519;p42"/>
          <p:cNvSpPr txBox="1"/>
          <p:nvPr/>
        </p:nvSpPr>
        <p:spPr>
          <a:xfrm>
            <a:off x="1312588" y="3409125"/>
            <a:ext cx="3159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 가지 의류의 파트그룹별 원하는 양식과 크기를 선택하여 구매</a:t>
            </a:r>
            <a:endParaRPr/>
          </a:p>
        </p:txBody>
      </p:sp>
      <p:pic>
        <p:nvPicPr>
          <p:cNvPr id="520" name="Google Shape;52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213" y="3215400"/>
            <a:ext cx="2172697" cy="162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29</a:t>
            </a:fld>
            <a:endParaRPr/>
          </a:p>
        </p:txBody>
      </p:sp>
      <p:grpSp>
        <p:nvGrpSpPr>
          <p:cNvPr id="522" name="Google Shape;522;p42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523" name="Google Shape;523;p42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2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5" name="Google Shape;525;p42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26" name="Google Shape;526;p42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7. 프로젝트 관리 방안 및 장기화 시 방향성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27;p42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501850" y="3778500"/>
            <a:ext cx="366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코로나19로 인한 </a:t>
            </a:r>
            <a:r>
              <a:rPr lang="ko" sz="1300" b="1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비대면 의류 소비가 확산</a:t>
            </a:r>
            <a:r>
              <a:rPr lang="ko" sz="1300">
                <a:solidFill>
                  <a:srgbClr val="2222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5117775" y="4678225"/>
            <a:ext cx="50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t="6279" b="-6279"/>
          <a:stretch/>
        </p:blipFill>
        <p:spPr>
          <a:xfrm>
            <a:off x="810186" y="1227713"/>
            <a:ext cx="3051453" cy="23119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849325" y="66675"/>
            <a:ext cx="23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개발 목적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</a:t>
            </a:fld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1. 시장동향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429825" y="3778500"/>
            <a:ext cx="2516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latin typeface="Calibri"/>
                <a:ea typeface="Calibri"/>
                <a:cs typeface="Calibri"/>
                <a:sym typeface="Calibri"/>
              </a:rPr>
              <a:t>“소셜미디어(SNS) 이용자 증가”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4200" y="1227726"/>
            <a:ext cx="4238901" cy="2119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6"/>
          <p:cNvCxnSpPr/>
          <p:nvPr/>
        </p:nvCxnSpPr>
        <p:spPr>
          <a:xfrm>
            <a:off x="2099500" y="394325"/>
            <a:ext cx="7023600" cy="78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0" name="Google Shape;90;p16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775" y="507200"/>
            <a:ext cx="3316999" cy="439227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3"/>
          <p:cNvSpPr txBox="1"/>
          <p:nvPr/>
        </p:nvSpPr>
        <p:spPr>
          <a:xfrm>
            <a:off x="552225" y="1047600"/>
            <a:ext cx="2430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디자인 데이터 수집, 구성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(ex세미-오버, 빈티지 등등)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접근성을 위한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fbx 프론트 구현</a:t>
            </a:r>
            <a:endParaRPr/>
          </a:p>
        </p:txBody>
      </p:sp>
      <p:pic>
        <p:nvPicPr>
          <p:cNvPr id="534" name="Google Shape;53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8275" y="507200"/>
            <a:ext cx="1904365" cy="439227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30</a:t>
            </a:fld>
            <a:endParaRPr/>
          </a:p>
        </p:txBody>
      </p:sp>
      <p:grpSp>
        <p:nvGrpSpPr>
          <p:cNvPr id="536" name="Google Shape;536;p43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537" name="Google Shape;537;p43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3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9" name="Google Shape;539;p43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0" name="Google Shape;540;p43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7. 프로젝트 관리 방안 및 장기화 시 방향성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43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31</a:t>
            </a:fld>
            <a:endParaRPr/>
          </a:p>
        </p:txBody>
      </p:sp>
      <p:grpSp>
        <p:nvGrpSpPr>
          <p:cNvPr id="547" name="Google Shape;547;p44"/>
          <p:cNvGrpSpPr/>
          <p:nvPr/>
        </p:nvGrpSpPr>
        <p:grpSpPr>
          <a:xfrm>
            <a:off x="17463" y="-31750"/>
            <a:ext cx="9131917" cy="708000"/>
            <a:chOff x="17463" y="-31750"/>
            <a:chExt cx="9131917" cy="708000"/>
          </a:xfrm>
        </p:grpSpPr>
        <p:sp>
          <p:nvSpPr>
            <p:cNvPr id="548" name="Google Shape;548;p44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04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4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수행 결과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0" name="Google Shape;550;p44"/>
            <p:cNvCxnSpPr/>
            <p:nvPr/>
          </p:nvCxnSpPr>
          <p:spPr>
            <a:xfrm rot="10800000" flipH="1">
              <a:off x="3215680" y="383419"/>
              <a:ext cx="5933700" cy="150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51" name="Google Shape;551;p44"/>
            <p:cNvSpPr txBox="1"/>
            <p:nvPr/>
          </p:nvSpPr>
          <p:spPr>
            <a:xfrm>
              <a:off x="906265" y="384919"/>
              <a:ext cx="38535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1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8. 기대 효과</a:t>
              </a:r>
              <a:endParaRPr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2" name="Google Shape;552;p44"/>
          <p:cNvSpPr txBox="1"/>
          <p:nvPr/>
        </p:nvSpPr>
        <p:spPr>
          <a:xfrm>
            <a:off x="5357775" y="4088838"/>
            <a:ext cx="2721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 b="1">
                <a:solidFill>
                  <a:schemeClr val="dk1"/>
                </a:solidFill>
                <a:highlight>
                  <a:srgbClr val="FFFF00"/>
                </a:highlight>
              </a:rPr>
              <a:t>원하는 정보들의 쇼핑 접근성 향상</a:t>
            </a:r>
            <a:endParaRPr/>
          </a:p>
        </p:txBody>
      </p:sp>
      <p:sp>
        <p:nvSpPr>
          <p:cNvPr id="553" name="Google Shape;553;p44"/>
          <p:cNvSpPr txBox="1"/>
          <p:nvPr/>
        </p:nvSpPr>
        <p:spPr>
          <a:xfrm>
            <a:off x="5840925" y="4396213"/>
            <a:ext cx="175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 b="1">
                <a:solidFill>
                  <a:schemeClr val="dk1"/>
                </a:solidFill>
                <a:highlight>
                  <a:srgbClr val="FFFF00"/>
                </a:highlight>
              </a:rPr>
              <a:t>타겟층 유입률 증가</a:t>
            </a:r>
            <a:endParaRPr/>
          </a:p>
        </p:txBody>
      </p:sp>
      <p:sp>
        <p:nvSpPr>
          <p:cNvPr id="554" name="Google Shape;554;p44"/>
          <p:cNvSpPr txBox="1"/>
          <p:nvPr/>
        </p:nvSpPr>
        <p:spPr>
          <a:xfrm>
            <a:off x="5218575" y="20793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 b="1">
                <a:solidFill>
                  <a:schemeClr val="dk1"/>
                </a:solidFill>
                <a:highlight>
                  <a:srgbClr val="FFFF00"/>
                </a:highlight>
              </a:rPr>
              <a:t>사용자 맞춤형 소셜 네트워크 서비스</a:t>
            </a:r>
            <a:endParaRPr sz="1300" b="1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id="555" name="Google Shape;5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00" y="2694750"/>
            <a:ext cx="3716400" cy="14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44"/>
          <p:cNvSpPr txBox="1"/>
          <p:nvPr/>
        </p:nvSpPr>
        <p:spPr>
          <a:xfrm>
            <a:off x="886250" y="4092525"/>
            <a:ext cx="32103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 b="1">
                <a:solidFill>
                  <a:schemeClr val="dk1"/>
                </a:solidFill>
                <a:highlight>
                  <a:srgbClr val="FFFF00"/>
                </a:highlight>
              </a:rPr>
              <a:t>쇼핑몰(제휴업체)의 재고율 축소에 기여, 생산의 효율성 증대</a:t>
            </a:r>
            <a:endParaRPr sz="1600"/>
          </a:p>
        </p:txBody>
      </p:sp>
      <p:pic>
        <p:nvPicPr>
          <p:cNvPr id="557" name="Google Shape;557;p44"/>
          <p:cNvPicPr preferRelativeResize="0"/>
          <p:nvPr/>
        </p:nvPicPr>
        <p:blipFill rotWithShape="1">
          <a:blip r:embed="rId4">
            <a:alphaModFix/>
          </a:blip>
          <a:srcRect l="27413" t="34414" r="29638" b="29114"/>
          <a:stretch/>
        </p:blipFill>
        <p:spPr>
          <a:xfrm>
            <a:off x="1672129" y="857075"/>
            <a:ext cx="321920" cy="2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50" y="107325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4"/>
          <p:cNvSpPr txBox="1"/>
          <p:nvPr/>
        </p:nvSpPr>
        <p:spPr>
          <a:xfrm>
            <a:off x="6574775" y="3147550"/>
            <a:ext cx="9438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100" b="1">
                <a:solidFill>
                  <a:srgbClr val="EA9999"/>
                </a:solidFill>
              </a:rPr>
              <a:t>MZ</a:t>
            </a:r>
            <a:endParaRPr sz="4100" b="1">
              <a:solidFill>
                <a:srgbClr val="EA9999"/>
              </a:solidFill>
            </a:endParaRPr>
          </a:p>
        </p:txBody>
      </p:sp>
      <p:pic>
        <p:nvPicPr>
          <p:cNvPr id="560" name="Google Shape;56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175" y="1190500"/>
            <a:ext cx="708000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4"/>
          <p:cNvSpPr txBox="1"/>
          <p:nvPr/>
        </p:nvSpPr>
        <p:spPr>
          <a:xfrm>
            <a:off x="6240500" y="2694747"/>
            <a:ext cx="5487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600">
                <a:solidFill>
                  <a:srgbClr val="999999"/>
                </a:solidFill>
              </a:rPr>
              <a:t>#</a:t>
            </a:r>
            <a:endParaRPr sz="4600">
              <a:solidFill>
                <a:srgbClr val="999999"/>
              </a:solidFill>
            </a:endParaRPr>
          </a:p>
        </p:txBody>
      </p:sp>
      <p:pic>
        <p:nvPicPr>
          <p:cNvPr id="562" name="Google Shape;562;p44"/>
          <p:cNvPicPr preferRelativeResize="0"/>
          <p:nvPr/>
        </p:nvPicPr>
        <p:blipFill rotWithShape="1">
          <a:blip r:embed="rId4">
            <a:alphaModFix/>
          </a:blip>
          <a:srcRect l="27413" t="34414" r="29638" b="29114"/>
          <a:stretch/>
        </p:blipFill>
        <p:spPr>
          <a:xfrm>
            <a:off x="5918574" y="3378600"/>
            <a:ext cx="453256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1850" y="1103438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1950" y="1103438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/>
        </p:nvSpPr>
        <p:spPr>
          <a:xfrm>
            <a:off x="1419400" y="2079325"/>
            <a:ext cx="182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highlight>
                  <a:srgbClr val="FFFF00"/>
                </a:highlight>
              </a:rPr>
              <a:t>현 시장의 흐름에 부합</a:t>
            </a:r>
            <a:endParaRPr sz="1300" b="1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marL="0" lvl="0" indent="0" algn="ctr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300" b="1">
                <a:solidFill>
                  <a:schemeClr val="dk1"/>
                </a:solidFill>
                <a:highlight>
                  <a:srgbClr val="FFFF00"/>
                </a:highlight>
              </a:rPr>
              <a:t>성장가능성 잠재</a:t>
            </a:r>
            <a:endParaRPr sz="1300" b="1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sp>
        <p:nvSpPr>
          <p:cNvPr id="566" name="Google Shape;566;p44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1" name="Google Shape;571;p45"/>
          <p:cNvGraphicFramePr/>
          <p:nvPr/>
        </p:nvGraphicFramePr>
        <p:xfrm>
          <a:off x="519507" y="572290"/>
          <a:ext cx="8258575" cy="4070875"/>
        </p:xfrm>
        <a:graphic>
          <a:graphicData uri="http://schemas.openxmlformats.org/drawingml/2006/table">
            <a:tbl>
              <a:tblPr firstRow="1" bandRow="1">
                <a:noFill/>
                <a:tableStyleId>{B8AC1385-6C99-4F10-8F76-F531F264F972}</a:tableStyleId>
              </a:tblPr>
              <a:tblGrid>
                <a:gridCol w="1359850"/>
                <a:gridCol w="6898725"/>
              </a:tblGrid>
              <a:tr h="40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strike="noStrike" cap="none" dirty="0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1100" dirty="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25" marB="34325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25" marB="34325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</a:tr>
              <a:tr h="18330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i="0" u="none" strike="noStrike" cap="none"/>
                        <a:t>프로젝트 </a:t>
                      </a:r>
                      <a:endParaRPr sz="1200" i="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i="0" u="none" strike="noStrike" cap="none"/>
                        <a:t>수행 </a:t>
                      </a:r>
                      <a:r>
                        <a:rPr lang="ko" sz="1200"/>
                        <a:t>중</a:t>
                      </a:r>
                      <a:r>
                        <a:rPr lang="ko" sz="1200" i="0" u="none" strike="noStrike" cap="none"/>
                        <a:t> </a:t>
                      </a:r>
                      <a:r>
                        <a:rPr lang="ko" sz="1200" b="1" i="0" u="none" strike="noStrike" cap="none"/>
                        <a:t>어려움 </a:t>
                      </a:r>
                      <a:endParaRPr sz="1200" b="1" i="0" u="none" strike="noStrike" cap="none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b="1" i="0" u="none" strike="noStrike" cap="none"/>
                        <a:t>극복 사례</a:t>
                      </a:r>
                      <a:endParaRPr sz="1200" b="1" i="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68600" marR="68600" marT="34325" marB="34325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234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여러 사람이 한꺼번에 같이 코딩을 하기 때문에 </a:t>
                      </a:r>
                      <a:r>
                        <a:rPr lang="ko" sz="1100" b="1"/>
                        <a:t>합치는 과정에서의 오류가 많이 발생</a:t>
                      </a:r>
                      <a:r>
                        <a:rPr lang="ko" sz="1100"/>
                        <a:t>했다. → 각자 맡은 파트가 다르다보니 팀원이 작성했던 코드를 애자일적으로 매일매일 </a:t>
                      </a:r>
                      <a:r>
                        <a:rPr lang="ko" sz="1100" b="1"/>
                        <a:t>토론</a:t>
                      </a:r>
                      <a:r>
                        <a:rPr lang="ko" sz="1100"/>
                        <a:t>과 </a:t>
                      </a:r>
                      <a:r>
                        <a:rPr lang="ko" sz="1100" b="1"/>
                        <a:t>소통</a:t>
                      </a:r>
                      <a:r>
                        <a:rPr lang="ko" sz="1100"/>
                        <a:t>으로 해결하였다.</a:t>
                      </a:r>
                      <a:endParaRPr sz="1100"/>
                    </a:p>
                    <a:p>
                      <a:pPr marL="342900" lvl="0" indent="-2349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코딩 작업 과정에서 맞닥뜨리는 </a:t>
                      </a:r>
                      <a:r>
                        <a:rPr lang="ko" sz="1100" b="1"/>
                        <a:t>오류와 에러들을 매번 해결</a:t>
                      </a:r>
                      <a:r>
                        <a:rPr lang="ko" sz="1100"/>
                        <a:t>하는게 쉽지 않았다.  → </a:t>
                      </a:r>
                      <a:r>
                        <a:rPr lang="ko" sz="1100" b="1"/>
                        <a:t>구글링</a:t>
                      </a:r>
                      <a:r>
                        <a:rPr lang="ko" sz="1100"/>
                        <a:t>과 </a:t>
                      </a:r>
                      <a:r>
                        <a:rPr lang="ko" sz="1100" b="1"/>
                        <a:t>코드의 논리적 인과관계를 분석</a:t>
                      </a:r>
                      <a:r>
                        <a:rPr lang="ko" sz="1100"/>
                        <a:t>해보면서 해결할 수 있는 부분은 해결했고, 그 외의 부분들은 </a:t>
                      </a:r>
                      <a:r>
                        <a:rPr lang="ko" sz="1100" b="1"/>
                        <a:t>팀원들에게 조언</a:t>
                      </a:r>
                      <a:r>
                        <a:rPr lang="ko" sz="1100"/>
                        <a:t>을 구했다. </a:t>
                      </a:r>
                      <a:endParaRPr sz="1100"/>
                    </a:p>
                  </a:txBody>
                  <a:tcPr marL="27000" marR="3175" marT="3175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33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ko" sz="1200" i="0" u="none" strike="noStrike" cap="none"/>
                        <a:t>프로젝트에서 </a:t>
                      </a:r>
                      <a:endParaRPr sz="12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ko" sz="1200" b="1" i="0" u="none" strike="noStrike" cap="none"/>
                        <a:t>잘한 부분</a:t>
                      </a:r>
                      <a:endParaRPr sz="1200" b="1" i="0" u="none" strike="noStrike" cap="none">
                        <a:solidFill>
                          <a:srgbClr val="323F4F"/>
                        </a:solidFill>
                      </a:endParaRPr>
                    </a:p>
                  </a:txBody>
                  <a:tcPr marL="68600" marR="68600" marT="34325" marB="343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2349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b="1" dirty="0"/>
                        <a:t>메인</a:t>
                      </a:r>
                      <a:r>
                        <a:rPr lang="ko" sz="1100" dirty="0"/>
                        <a:t>에서 </a:t>
                      </a:r>
                      <a:r>
                        <a:rPr lang="ko" sz="1100" b="1" dirty="0"/>
                        <a:t>포스트</a:t>
                      </a:r>
                      <a:r>
                        <a:rPr lang="ko" sz="1100" dirty="0"/>
                        <a:t>를 보여주는 </a:t>
                      </a:r>
                      <a:r>
                        <a:rPr lang="ko" sz="1100" b="1" dirty="0"/>
                        <a:t>구성 디자인이 예쁘고 만족</a:t>
                      </a:r>
                      <a:r>
                        <a:rPr lang="ko" sz="1100" dirty="0"/>
                        <a:t>스럽게 잘 나왔다.</a:t>
                      </a:r>
                      <a:endParaRPr sz="1100" dirty="0"/>
                    </a:p>
                    <a:p>
                      <a:pPr marL="342900" lvl="0" indent="-2349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dirty="0"/>
                        <a:t>NaverAPI를 적절하게 사용해서 </a:t>
                      </a:r>
                      <a:r>
                        <a:rPr lang="ko" sz="1100" b="1" dirty="0"/>
                        <a:t>목표하던 서비스 플랫폼으로 완성</a:t>
                      </a:r>
                      <a:r>
                        <a:rPr lang="ko" sz="1100" dirty="0"/>
                        <a:t>했다. </a:t>
                      </a:r>
                      <a:endParaRPr sz="1100" dirty="0"/>
                    </a:p>
                    <a:p>
                      <a:pPr marL="342900" lvl="0" indent="-2349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 dirty="0"/>
                        <a:t>ajax 비동기 통신과정에서 필연적으로 </a:t>
                      </a:r>
                      <a:r>
                        <a:rPr lang="ko" sz="1100" b="1" dirty="0"/>
                        <a:t>순차적으로 데이터를 불러와야 하는 과정</a:t>
                      </a:r>
                      <a:r>
                        <a:rPr lang="ko" sz="1100" dirty="0"/>
                        <a:t>이 존재했지만 함수화를 통해 동기적으로 데이터를 불러오는 과정을 최대한 지양하여 </a:t>
                      </a:r>
                      <a:r>
                        <a:rPr lang="ko" sz="1100" b="1" dirty="0"/>
                        <a:t>데이터 로딩 속도를 높였다.</a:t>
                      </a:r>
                      <a:endParaRPr sz="1100" b="1" dirty="0"/>
                    </a:p>
                    <a:p>
                      <a:pPr marL="342900" lvl="0" indent="-2349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•"/>
                      </a:pPr>
                      <a:r>
                        <a:rPr lang="ko" sz="1100" dirty="0"/>
                        <a:t>기능 구현의 막히는 부분들에 있어, </a:t>
                      </a:r>
                      <a:r>
                        <a:rPr lang="ko" sz="1100" b="1" dirty="0"/>
                        <a:t>팀원들로부터 조언</a:t>
                      </a:r>
                      <a:r>
                        <a:rPr lang="ko" sz="1100" dirty="0"/>
                        <a:t>을 받은면서 서로 해결해나갔다. </a:t>
                      </a:r>
                      <a:endParaRPr sz="1100" dirty="0"/>
                    </a:p>
                    <a:p>
                      <a:pPr marL="342900" lvl="0" indent="-2349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•"/>
                      </a:pPr>
                      <a:r>
                        <a:rPr lang="ko" sz="1100" b="1" dirty="0"/>
                        <a:t>팀원들 개개인의 역량의 조화</a:t>
                      </a:r>
                      <a:r>
                        <a:rPr lang="ko" sz="1100" dirty="0"/>
                        <a:t>로 각자의 강점들이 서로의 부족한 점을 보완해나갔다. (</a:t>
                      </a:r>
                      <a:r>
                        <a:rPr lang="ko" sz="1100" b="1" dirty="0"/>
                        <a:t>높은 팀워크</a:t>
                      </a:r>
                      <a:r>
                        <a:rPr lang="ko" sz="1100" dirty="0"/>
                        <a:t>)</a:t>
                      </a:r>
                      <a:endParaRPr sz="1100" dirty="0"/>
                    </a:p>
                    <a:p>
                      <a:pPr marL="342900" lvl="0" indent="-2349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Char char="•"/>
                      </a:pPr>
                      <a:r>
                        <a:rPr lang="ko" sz="1100" dirty="0"/>
                        <a:t>리더가 각자의 맡은 파트를 기능적으로 총괄관리와 연결이 </a:t>
                      </a:r>
                      <a:r>
                        <a:rPr lang="ko" sz="1100" b="1" dirty="0"/>
                        <a:t>프로젝트 구성의 완성도와 짜임새를 높였다. </a:t>
                      </a:r>
                      <a:r>
                        <a:rPr lang="ko" sz="1100" dirty="0"/>
                        <a:t>(</a:t>
                      </a:r>
                      <a:r>
                        <a:rPr lang="ko" sz="1100" b="1" dirty="0"/>
                        <a:t>유지보수 및 관리 성공</a:t>
                      </a:r>
                      <a:r>
                        <a:rPr lang="ko" sz="1100" dirty="0"/>
                        <a:t>)</a:t>
                      </a:r>
                      <a:endParaRPr sz="1100" dirty="0"/>
                    </a:p>
                  </a:txBody>
                  <a:tcPr marL="27000" marR="3175" marT="3175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72" name="Google Shape;572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32</a:t>
            </a:fld>
            <a:endParaRPr/>
          </a:p>
        </p:txBody>
      </p:sp>
      <p:grpSp>
        <p:nvGrpSpPr>
          <p:cNvPr id="573" name="Google Shape;573;p45"/>
          <p:cNvGrpSpPr/>
          <p:nvPr/>
        </p:nvGrpSpPr>
        <p:grpSpPr>
          <a:xfrm>
            <a:off x="17463" y="-31750"/>
            <a:ext cx="9131837" cy="708000"/>
            <a:chOff x="17463" y="-31750"/>
            <a:chExt cx="9131837" cy="708000"/>
          </a:xfrm>
        </p:grpSpPr>
        <p:sp>
          <p:nvSpPr>
            <p:cNvPr id="574" name="Google Shape;574;p45"/>
            <p:cNvSpPr txBox="1"/>
            <p:nvPr/>
          </p:nvSpPr>
          <p:spPr>
            <a:xfrm>
              <a:off x="17463" y="-31750"/>
              <a:ext cx="11604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r>
                <a:rPr lang="ko" sz="4000" b="1">
                  <a:solidFill>
                    <a:srgbClr val="445569"/>
                  </a:solidFill>
                </a:rPr>
                <a:t>5</a:t>
              </a:r>
              <a:r>
                <a:rPr lang="ko" sz="4000" b="1">
                  <a:solidFill>
                    <a:srgbClr val="445569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5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후기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6" name="Google Shape;576;p45"/>
            <p:cNvCxnSpPr/>
            <p:nvPr/>
          </p:nvCxnSpPr>
          <p:spPr>
            <a:xfrm>
              <a:off x="2651000" y="383425"/>
              <a:ext cx="6498300" cy="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77" name="Google Shape;577;p45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33</a:t>
            </a:fld>
            <a:endParaRPr/>
          </a:p>
        </p:txBody>
      </p:sp>
      <p:grpSp>
        <p:nvGrpSpPr>
          <p:cNvPr id="583" name="Google Shape;583;p46"/>
          <p:cNvGrpSpPr/>
          <p:nvPr/>
        </p:nvGrpSpPr>
        <p:grpSpPr>
          <a:xfrm>
            <a:off x="849313" y="66675"/>
            <a:ext cx="8299987" cy="400200"/>
            <a:chOff x="849313" y="66675"/>
            <a:chExt cx="8299987" cy="400200"/>
          </a:xfrm>
        </p:grpSpPr>
        <p:sp>
          <p:nvSpPr>
            <p:cNvPr id="584" name="Google Shape;584;p46"/>
            <p:cNvSpPr txBox="1"/>
            <p:nvPr/>
          </p:nvSpPr>
          <p:spPr>
            <a:xfrm>
              <a:off x="849313" y="66675"/>
              <a:ext cx="2415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2000" b="1">
                  <a:solidFill>
                    <a:srgbClr val="445569"/>
                  </a:solidFill>
                  <a:latin typeface="Calibri"/>
                  <a:ea typeface="Calibri"/>
                  <a:cs typeface="Calibri"/>
                  <a:sym typeface="Calibri"/>
                </a:rPr>
                <a:t>프로젝트 후기</a:t>
              </a:r>
              <a:endParaRPr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85" name="Google Shape;585;p46"/>
            <p:cNvCxnSpPr/>
            <p:nvPr/>
          </p:nvCxnSpPr>
          <p:spPr>
            <a:xfrm>
              <a:off x="2651000" y="383425"/>
              <a:ext cx="6498300" cy="0"/>
            </a:xfrm>
            <a:prstGeom prst="straightConnector1">
              <a:avLst/>
            </a:prstGeom>
            <a:noFill/>
            <a:ln w="9525" cap="flat" cmpd="sng">
              <a:solidFill>
                <a:srgbClr val="445569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86" name="Google Shape;586;p46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ko" sz="4000" b="1">
                <a:solidFill>
                  <a:srgbClr val="445569"/>
                </a:solidFill>
              </a:rPr>
              <a:t>5</a:t>
            </a: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7" name="Google Shape;587;p46"/>
          <p:cNvGraphicFramePr/>
          <p:nvPr/>
        </p:nvGraphicFramePr>
        <p:xfrm>
          <a:off x="519507" y="572290"/>
          <a:ext cx="8258575" cy="4070875"/>
        </p:xfrm>
        <a:graphic>
          <a:graphicData uri="http://schemas.openxmlformats.org/drawingml/2006/table">
            <a:tbl>
              <a:tblPr firstRow="1" bandRow="1">
                <a:noFill/>
                <a:tableStyleId>{B8AC1385-6C99-4F10-8F76-F531F264F972}</a:tableStyleId>
              </a:tblPr>
              <a:tblGrid>
                <a:gridCol w="1359850"/>
                <a:gridCol w="6898725"/>
              </a:tblGrid>
              <a:tr h="4047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strike="noStrike" cap="none">
                          <a:solidFill>
                            <a:schemeClr val="dk1"/>
                          </a:solidFill>
                        </a:rPr>
                        <a:t>구분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25" marB="34325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400" u="none" strike="noStrike" cap="none">
                          <a:solidFill>
                            <a:schemeClr val="dk1"/>
                          </a:solidFill>
                        </a:rPr>
                        <a:t>내용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L="68600" marR="68600" marT="34325" marB="34325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</a:tr>
              <a:tr h="183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Calibri"/>
                        <a:buNone/>
                      </a:pPr>
                      <a:r>
                        <a:rPr lang="ko" sz="1200"/>
                        <a:t>프로젝트에서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lang="ko" sz="1200" b="1"/>
                        <a:t>아쉬운 부분</a:t>
                      </a:r>
                      <a:endParaRPr sz="1200" b="1"/>
                    </a:p>
                  </a:txBody>
                  <a:tcPr marL="68600" marR="68600" marT="34325" marB="34325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234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메인에서 모달창 띄워주는 것을 </a:t>
                      </a:r>
                      <a:r>
                        <a:rPr lang="ko" sz="1100" b="1"/>
                        <a:t>시간이 부족해서 다 하지 못한</a:t>
                      </a:r>
                      <a:r>
                        <a:rPr lang="ko" sz="1100"/>
                        <a:t> 것.</a:t>
                      </a:r>
                      <a:endParaRPr sz="1100"/>
                    </a:p>
                    <a:p>
                      <a:pPr marL="342900" lvl="0" indent="-234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모든 과정이 </a:t>
                      </a:r>
                      <a:r>
                        <a:rPr lang="ko" sz="1100" b="1"/>
                        <a:t>온라인</a:t>
                      </a:r>
                      <a:r>
                        <a:rPr lang="ko" sz="1100"/>
                        <a:t>이라서 오프라인보다 </a:t>
                      </a:r>
                      <a:r>
                        <a:rPr lang="ko" sz="1100" b="1"/>
                        <a:t>효율성이 떨어졌다.</a:t>
                      </a:r>
                      <a:endParaRPr sz="1100" b="1"/>
                    </a:p>
                    <a:p>
                      <a:pPr marL="342900" lvl="0" indent="-234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짧은 기간동안 방대한 양을 다루다보니 </a:t>
                      </a:r>
                      <a:r>
                        <a:rPr lang="ko" sz="1100" b="1"/>
                        <a:t>제대로 모든 기능을 이해하지 못한 상태</a:t>
                      </a:r>
                      <a:r>
                        <a:rPr lang="ko" sz="1100"/>
                        <a:t>로 사용한 것 같다.</a:t>
                      </a:r>
                      <a:endParaRPr sz="1100"/>
                    </a:p>
                    <a:p>
                      <a:pPr marL="342900" lvl="0" indent="-234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계획한 내용만큼 </a:t>
                      </a:r>
                      <a:r>
                        <a:rPr lang="ko" sz="1100" b="1"/>
                        <a:t>기능적으로 완성도를 높이지 못한 것</a:t>
                      </a:r>
                      <a:r>
                        <a:rPr lang="ko" sz="1100"/>
                        <a:t>이 아쉬웠다.</a:t>
                      </a:r>
                      <a:endParaRPr sz="1100"/>
                    </a:p>
                    <a:p>
                      <a:pPr marL="342900" lvl="0" indent="-234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사물인식이 가장 핵심 기능이었지만 NaverCloud의 AI Service를 제공받아 이용하다보니 서버에 정해진 사물 및 유명인만 인식하고 추가적인 학습을 시키지 못해 인식률이 떨어지는 점이 많이 아쉬웠다. </a:t>
                      </a:r>
                      <a:endParaRPr sz="1100"/>
                    </a:p>
                    <a:p>
                      <a:pPr marL="3429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/>
                        <a:t>(Naver AI Service의 기능적 한계점)</a:t>
                      </a:r>
                      <a:endParaRPr sz="1100" b="1"/>
                    </a:p>
                  </a:txBody>
                  <a:tcPr marL="27000" marR="3175" marT="3175" marB="0" anchor="ctr">
                    <a:lnL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5400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33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200"/>
                        <a:t>프로젝트를 통한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200"/>
                        <a:t>진로설계, </a:t>
                      </a:r>
                      <a:endParaRPr sz="11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200"/>
                        <a:t>취업분야 탐색 </a:t>
                      </a:r>
                      <a:endParaRPr sz="12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1200"/>
                        <a:t>및 결정 등 </a:t>
                      </a:r>
                      <a:r>
                        <a:rPr lang="ko" sz="1200" b="1"/>
                        <a:t>도움</a:t>
                      </a:r>
                      <a:endParaRPr sz="1200" b="1"/>
                    </a:p>
                  </a:txBody>
                  <a:tcPr marL="68600" marR="68600" marT="34325" marB="343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234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직접 문제를 직면하고 해결하는 과정에서 코딩 실력이 향상한 것 같다. 백앤드 개발자로의 </a:t>
                      </a:r>
                      <a:r>
                        <a:rPr lang="ko" sz="1100" b="1"/>
                        <a:t>실무적 코딩 연습</a:t>
                      </a:r>
                      <a:r>
                        <a:rPr lang="ko" sz="1100"/>
                        <a:t>을 해볼 수 있었다. </a:t>
                      </a:r>
                      <a:endParaRPr sz="1100"/>
                    </a:p>
                    <a:p>
                      <a:pPr marL="342900" lvl="0" indent="-234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Calibri"/>
                        <a:buChar char="•"/>
                      </a:pPr>
                      <a:r>
                        <a:rPr lang="ko" sz="1100"/>
                        <a:t>서비스 기획자라는 직업으로 취업을 하기 위한 과정으로 개발의 툴을 배워보고 개발자들의 사고과정을 이해해보고 싶어서 이 교육을 신청했었다. 그런데 최종 프로젝트를 해보면서 </a:t>
                      </a:r>
                      <a:r>
                        <a:rPr lang="ko" sz="1100" b="1"/>
                        <a:t>개발자들이 선호하는 대화방식, 관점에 대해서 많이 알게되고 배웠다.</a:t>
                      </a:r>
                      <a:r>
                        <a:rPr lang="ko" sz="1100"/>
                        <a:t> 개발자들과 협업할 때, 특히 코딩의 수정 및 유지 보수과정이 쉽지 않음을 직접 깨닫다 보니, 협업과정에서 어떻게 접근해야하는지를 깨닫게 되었다. </a:t>
                      </a:r>
                      <a:endParaRPr sz="1100"/>
                    </a:p>
                  </a:txBody>
                  <a:tcPr marL="27000" marR="3175" marT="3175" marB="0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588" name="Google Shape;588;p46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7"/>
          <p:cNvSpPr/>
          <p:nvPr/>
        </p:nvSpPr>
        <p:spPr>
          <a:xfrm>
            <a:off x="0" y="1737675"/>
            <a:ext cx="9144000" cy="1425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4CCCC"/>
              </a:solidFill>
              <a:highlight>
                <a:srgbClr val="F4CCCC"/>
              </a:highlight>
            </a:endParaRPr>
          </a:p>
        </p:txBody>
      </p:sp>
      <p:sp>
        <p:nvSpPr>
          <p:cNvPr id="594" name="Google Shape;594;p47"/>
          <p:cNvSpPr txBox="1">
            <a:spLocks noGrp="1"/>
          </p:cNvSpPr>
          <p:nvPr>
            <p:ph type="body" idx="1"/>
          </p:nvPr>
        </p:nvSpPr>
        <p:spPr>
          <a:xfrm>
            <a:off x="311700" y="7419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5500"/>
              <a:t>Thank you</a:t>
            </a:r>
            <a:endParaRPr sz="5500"/>
          </a:p>
        </p:txBody>
      </p:sp>
      <p:sp>
        <p:nvSpPr>
          <p:cNvPr id="595" name="Google Shape;595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34</a:t>
            </a:fld>
            <a:endParaRPr/>
          </a:p>
        </p:txBody>
      </p:sp>
      <p:sp>
        <p:nvSpPr>
          <p:cNvPr id="596" name="Google Shape;596;p47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8"/>
          <p:cNvSpPr/>
          <p:nvPr/>
        </p:nvSpPr>
        <p:spPr>
          <a:xfrm>
            <a:off x="0" y="1807175"/>
            <a:ext cx="9144000" cy="1401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4CCCC"/>
              </a:solidFill>
              <a:highlight>
                <a:srgbClr val="F4CCCC"/>
              </a:highlight>
            </a:endParaRPr>
          </a:p>
        </p:txBody>
      </p:sp>
      <p:sp>
        <p:nvSpPr>
          <p:cNvPr id="602" name="Google Shape;602;p48"/>
          <p:cNvSpPr txBox="1">
            <a:spLocks noGrp="1"/>
          </p:cNvSpPr>
          <p:nvPr>
            <p:ph type="body" idx="1"/>
          </p:nvPr>
        </p:nvSpPr>
        <p:spPr>
          <a:xfrm>
            <a:off x="311700" y="798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 sz="5500">
                <a:solidFill>
                  <a:srgbClr val="595959"/>
                </a:solidFill>
              </a:rPr>
              <a:t>Q &amp; A</a:t>
            </a:r>
            <a:endParaRPr sz="5500">
              <a:solidFill>
                <a:srgbClr val="595959"/>
              </a:solidFill>
            </a:endParaRPr>
          </a:p>
        </p:txBody>
      </p:sp>
      <p:sp>
        <p:nvSpPr>
          <p:cNvPr id="603" name="Google Shape;603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35</a:t>
            </a:fld>
            <a:endParaRPr/>
          </a:p>
        </p:txBody>
      </p:sp>
      <p:sp>
        <p:nvSpPr>
          <p:cNvPr id="604" name="Google Shape;604;p48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4087550" y="3129200"/>
            <a:ext cx="710400" cy="736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849313" y="66675"/>
            <a:ext cx="181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개발 목적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3230175" y="1021338"/>
            <a:ext cx="261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latin typeface="Calibri"/>
                <a:ea typeface="Calibri"/>
                <a:cs typeface="Calibri"/>
                <a:sym typeface="Calibri"/>
              </a:rPr>
              <a:t>“쇼핑 SNS 플랫폼 부재”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2516000" y="3866000"/>
            <a:ext cx="38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rgbClr val="36393F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ko" sz="1800">
                <a:solidFill>
                  <a:srgbClr val="36393F"/>
                </a:solidFill>
                <a:latin typeface="Calibri"/>
                <a:ea typeface="Calibri"/>
                <a:cs typeface="Calibri"/>
                <a:sym typeface="Calibri"/>
              </a:rPr>
              <a:t>쇼핑</a:t>
            </a:r>
            <a:r>
              <a:rPr lang="ko" sz="1800" b="1">
                <a:solidFill>
                  <a:srgbClr val="36393F"/>
                </a:solidFill>
                <a:latin typeface="Calibri"/>
                <a:ea typeface="Calibri"/>
                <a:cs typeface="Calibri"/>
                <a:sym typeface="Calibri"/>
              </a:rPr>
              <a:t> 사용자 중심 </a:t>
            </a:r>
            <a:r>
              <a:rPr lang="ko" sz="1800">
                <a:solidFill>
                  <a:srgbClr val="36393F"/>
                </a:solidFill>
                <a:latin typeface="Calibri"/>
                <a:ea typeface="Calibri"/>
                <a:cs typeface="Calibri"/>
                <a:sym typeface="Calibri"/>
              </a:rPr>
              <a:t>SNS 플랫폼 기획</a:t>
            </a:r>
            <a:r>
              <a:rPr lang="ko" sz="1800" b="1">
                <a:solidFill>
                  <a:srgbClr val="36393F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endParaRPr sz="18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150" y="1857861"/>
            <a:ext cx="1813200" cy="142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4</a:t>
            </a:fld>
            <a:endParaRPr/>
          </a:p>
        </p:txBody>
      </p:sp>
      <p:sp>
        <p:nvSpPr>
          <p:cNvPr id="102" name="Google Shape;102;p17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2. 문제인식 및 솔루션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17"/>
          <p:cNvCxnSpPr/>
          <p:nvPr/>
        </p:nvCxnSpPr>
        <p:spPr>
          <a:xfrm>
            <a:off x="2099500" y="394325"/>
            <a:ext cx="7023600" cy="78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17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15768"/>
          <a:stretch/>
        </p:blipFill>
        <p:spPr>
          <a:xfrm>
            <a:off x="546875" y="1118098"/>
            <a:ext cx="3810000" cy="33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849313" y="66675"/>
            <a:ext cx="181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개발 목적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>
            <a:off x="2099500" y="394325"/>
            <a:ext cx="7023600" cy="78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3" name="Google Shape;11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5</a:t>
            </a:fld>
            <a:endParaRPr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900" y="723450"/>
            <a:ext cx="2108225" cy="10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5495350" y="1118088"/>
            <a:ext cx="3393900" cy="32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▪ 동네인증 API 기능으로</a:t>
            </a:r>
            <a:endParaRPr/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사용자 유입률 증대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▪ 택배교환률 감소</a:t>
            </a:r>
            <a:r>
              <a:rPr lang="ko" b="1"/>
              <a:t>(거래의 정확성)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 </a:t>
            </a:r>
            <a:r>
              <a:rPr lang="ko"/>
              <a:t>▪ </a:t>
            </a:r>
            <a:r>
              <a:rPr lang="ko" b="1"/>
              <a:t>‘사용자 중심 플랫폼서비스’ </a:t>
            </a:r>
            <a:r>
              <a:rPr lang="ko"/>
              <a:t>구축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▪ Object Detection 기능으로 사용자들의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선택적 정보 효율적 제공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 ▪ 사용자의 유입률 증대로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‘소비자(사용자) 중심 UX</a:t>
            </a:r>
            <a:endParaRPr b="1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SNS플랫폼서비스’ </a:t>
            </a:r>
            <a:r>
              <a:rPr lang="ko">
                <a:solidFill>
                  <a:schemeClr val="dk1"/>
                </a:solidFill>
              </a:rPr>
              <a:t>설계 기획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3612" y="3281950"/>
            <a:ext cx="1390941" cy="10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3. 사용자 중심 UX  벤치마킹 서비스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087" y="1406925"/>
            <a:ext cx="3598975" cy="238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700" y="1406925"/>
            <a:ext cx="3502088" cy="238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849313" y="66675"/>
            <a:ext cx="181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개발 목적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6</a:t>
            </a:fld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4572000" y="3912575"/>
            <a:ext cx="385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다양한 옷의 재질, 색</a:t>
            </a:r>
            <a:endParaRPr b="1"/>
          </a:p>
        </p:txBody>
      </p:sp>
      <p:sp>
        <p:nvSpPr>
          <p:cNvPr id="129" name="Google Shape;129;p19"/>
          <p:cNvSpPr txBox="1"/>
          <p:nvPr/>
        </p:nvSpPr>
        <p:spPr>
          <a:xfrm>
            <a:off x="723763" y="3912575"/>
            <a:ext cx="350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수 많은 쇼핑몰 같은 제품 다른 가격대</a:t>
            </a:r>
            <a:endParaRPr b="1"/>
          </a:p>
        </p:txBody>
      </p:sp>
      <p:sp>
        <p:nvSpPr>
          <p:cNvPr id="130" name="Google Shape;130;p19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4. 기존 쇼핑몰들의 문제점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1890400" y="869338"/>
            <a:ext cx="5361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초창기부터의 근본적인 문제점</a:t>
            </a:r>
            <a:endParaRPr sz="1800" b="1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132" name="Google Shape;132;p19"/>
          <p:cNvCxnSpPr/>
          <p:nvPr/>
        </p:nvCxnSpPr>
        <p:spPr>
          <a:xfrm>
            <a:off x="2099500" y="394325"/>
            <a:ext cx="7023600" cy="78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p19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2347600" y="869338"/>
            <a:ext cx="536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>
                <a:solidFill>
                  <a:schemeClr val="dk1"/>
                </a:solidFill>
              </a:rPr>
              <a:t>“</a:t>
            </a:r>
            <a:r>
              <a:rPr lang="ko" sz="1800" b="1" u="sng">
                <a:solidFill>
                  <a:schemeClr val="dk1"/>
                </a:solidFill>
              </a:rPr>
              <a:t>소비자</a:t>
            </a:r>
            <a:r>
              <a:rPr lang="ko" sz="1800" b="1">
                <a:solidFill>
                  <a:schemeClr val="dk1"/>
                </a:solidFill>
              </a:rPr>
              <a:t> 중심 UX</a:t>
            </a:r>
            <a:r>
              <a:rPr lang="ko" sz="1800">
                <a:solidFill>
                  <a:schemeClr val="dk1"/>
                </a:solidFill>
              </a:rPr>
              <a:t>를 </a:t>
            </a:r>
            <a:r>
              <a:rPr lang="ko" sz="1800" b="1">
                <a:solidFill>
                  <a:schemeClr val="dk1"/>
                </a:solidFill>
              </a:rPr>
              <a:t>지향</a:t>
            </a:r>
            <a:r>
              <a:rPr lang="ko" sz="1800">
                <a:solidFill>
                  <a:schemeClr val="dk1"/>
                </a:solidFill>
              </a:rPr>
              <a:t>하고 판매자 중심을 지양</a:t>
            </a:r>
            <a:r>
              <a:rPr lang="ko" sz="1800" b="1">
                <a:solidFill>
                  <a:schemeClr val="dk1"/>
                </a:solidFill>
              </a:rPr>
              <a:t>”</a:t>
            </a:r>
            <a:endParaRPr sz="1800" b="1"/>
          </a:p>
        </p:txBody>
      </p:sp>
      <p:sp>
        <p:nvSpPr>
          <p:cNvPr id="139" name="Google Shape;139;p20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849313" y="66675"/>
            <a:ext cx="1813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개발 목적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7</a:t>
            </a:fld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825" y="1409987"/>
            <a:ext cx="3459502" cy="313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3655975" y="4406250"/>
            <a:ext cx="21312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소셜기반 소비자 중심</a:t>
            </a: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패션네트워크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0"/>
          <p:cNvSpPr txBox="1"/>
          <p:nvPr/>
        </p:nvSpPr>
        <p:spPr>
          <a:xfrm>
            <a:off x="1631200" y="2264250"/>
            <a:ext cx="22482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해시태그</a:t>
            </a: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가격비교쇼핑몰을 연결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730350" y="2241800"/>
            <a:ext cx="24804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네이버 </a:t>
            </a:r>
            <a:r>
              <a:rPr lang="ko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인공지능 API</a:t>
            </a: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도입하여 </a:t>
            </a:r>
            <a:r>
              <a:rPr lang="ko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빅데이터</a:t>
            </a:r>
            <a:r>
              <a:rPr lang="ko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를 통해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패션트렌드 시각화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216400" y="1197075"/>
            <a:ext cx="2248200" cy="1144500"/>
          </a:xfrm>
          <a:prstGeom prst="wedgeEllipseCallout">
            <a:avLst>
              <a:gd name="adj1" fmla="val 51567"/>
              <a:gd name="adj2" fmla="val -48962"/>
            </a:avLst>
          </a:prstGeom>
          <a:solidFill>
            <a:srgbClr val="F4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디지털환경에 익숙한 패션 혹은 </a:t>
            </a:r>
            <a:r>
              <a:rPr lang="ko" b="1"/>
              <a:t>쇼핑피플</a:t>
            </a:r>
            <a:r>
              <a:rPr lang="ko"/>
              <a:t> MZ</a:t>
            </a:r>
            <a:r>
              <a:rPr lang="ko" b="1"/>
              <a:t>세대</a:t>
            </a:r>
            <a:endParaRPr b="1"/>
          </a:p>
        </p:txBody>
      </p:sp>
      <p:sp>
        <p:nvSpPr>
          <p:cNvPr id="147" name="Google Shape;147;p20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5. 프로젝트 목적과 핵심기능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>
            <a:off x="2099500" y="394325"/>
            <a:ext cx="7023600" cy="78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" name="Google Shape;149;p20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8</a:t>
            </a:fld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02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849313" y="66675"/>
            <a:ext cx="31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팀 구성 및 역할</a:t>
            </a:r>
            <a:endParaRPr/>
          </a:p>
        </p:txBody>
      </p:sp>
      <p:graphicFrame>
        <p:nvGraphicFramePr>
          <p:cNvPr id="157" name="Google Shape;157;p21"/>
          <p:cNvGraphicFramePr/>
          <p:nvPr>
            <p:extLst>
              <p:ext uri="{D42A27DB-BD31-4B8C-83A1-F6EECF244321}">
                <p14:modId xmlns:p14="http://schemas.microsoft.com/office/powerpoint/2010/main" val="1546034369"/>
              </p:ext>
            </p:extLst>
          </p:nvPr>
        </p:nvGraphicFramePr>
        <p:xfrm>
          <a:off x="550420" y="851712"/>
          <a:ext cx="8219275" cy="3211516"/>
        </p:xfrm>
        <a:graphic>
          <a:graphicData uri="http://schemas.openxmlformats.org/drawingml/2006/table">
            <a:tbl>
              <a:tblPr firstRow="1" bandRow="1">
                <a:noFill/>
                <a:tableStyleId>{CD84F58E-2C59-4B60-AC97-7B495226CCB5}</a:tableStyleId>
              </a:tblPr>
              <a:tblGrid>
                <a:gridCol w="2108575"/>
                <a:gridCol w="6110700"/>
              </a:tblGrid>
              <a:tr h="306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chemeClr val="dk1"/>
                          </a:solidFill>
                        </a:rPr>
                        <a:t>팀</a:t>
                      </a:r>
                      <a:endParaRPr sz="1000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u="none" strike="noStrike" cap="none">
                          <a:solidFill>
                            <a:schemeClr val="dk1"/>
                          </a:solidFill>
                        </a:rPr>
                        <a:t>역할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1105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222222"/>
                          </a:solidFill>
                        </a:rPr>
                        <a:t>김승겸</a:t>
                      </a:r>
                      <a:endParaRPr b="1" u="none" strike="noStrike" cap="none">
                        <a:solidFill>
                          <a:srgbClr val="222222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u="none" strike="noStrike" cap="none">
                          <a:solidFill>
                            <a:srgbClr val="222222"/>
                          </a:solidFill>
                        </a:rPr>
                        <a:t>(팀 리더)</a:t>
                      </a:r>
                      <a:endParaRPr sz="1600" b="1" u="none" strike="noStrike" cap="none">
                        <a:solidFill>
                          <a:srgbClr val="222222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각 서비스 기능 연결 및 유지 보수관리</a:t>
                      </a:r>
                      <a:endParaRPr sz="11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게시물 서비스 설계 및 AI기술 활용 Object Detection 및 CFR 기능 구현</a:t>
                      </a:r>
                      <a:endParaRPr sz="11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팔로워 / 팔로우 기능 구현</a:t>
                      </a:r>
                      <a:endParaRPr sz="11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분석 및 데이터베이스 설계 </a:t>
                      </a:r>
                      <a:endParaRPr sz="11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서버 구축 및 배포</a:t>
                      </a:r>
                      <a:endParaRPr sz="11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</a:tr>
              <a:tr h="84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ko" b="1">
                          <a:solidFill>
                            <a:srgbClr val="222222"/>
                          </a:solidFill>
                        </a:rPr>
                        <a:t>김다현</a:t>
                      </a:r>
                      <a:endParaRPr b="1" u="none" strike="noStrike" cap="none">
                        <a:solidFill>
                          <a:srgbClr val="22222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ko" b="1" u="none" strike="noStrike" cap="none">
                          <a:solidFill>
                            <a:srgbClr val="222222"/>
                          </a:solidFill>
                        </a:rPr>
                        <a:t>(팀원)</a:t>
                      </a:r>
                      <a:endParaRPr sz="1600" b="1" u="none" strike="noStrike" cap="none">
                        <a:solidFill>
                          <a:srgbClr val="222222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회원가입 및 로그인기능 구현</a:t>
                      </a:r>
                      <a:endParaRPr sz="11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latin typeface="Arial"/>
                          <a:ea typeface="Arial"/>
                          <a:cs typeface="Arial"/>
                          <a:sym typeface="Arial"/>
                        </a:rPr>
                        <a:t>무한 메인스크롤 기능 구현</a:t>
                      </a:r>
                      <a:endParaRPr sz="11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전체적인 디자인 담당</a:t>
                      </a:r>
                      <a:endParaRPr sz="11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84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ko" b="1">
                          <a:solidFill>
                            <a:srgbClr val="222222"/>
                          </a:solidFill>
                        </a:rPr>
                        <a:t>문병전</a:t>
                      </a:r>
                      <a:endParaRPr b="1" u="none" strike="noStrike" cap="none">
                        <a:solidFill>
                          <a:srgbClr val="22222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Calibri"/>
                        <a:buNone/>
                      </a:pPr>
                      <a:r>
                        <a:rPr lang="ko" b="1" u="none" strike="noStrike" cap="none">
                          <a:solidFill>
                            <a:srgbClr val="222222"/>
                          </a:solidFill>
                        </a:rPr>
                        <a:t>(팀원)</a:t>
                      </a:r>
                      <a:endParaRPr sz="1600" b="1" u="none" strike="noStrike" cap="none">
                        <a:solidFill>
                          <a:srgbClr val="222222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검색 서비스 설계 및 구현</a:t>
                      </a:r>
                      <a:endParaRPr sz="1100" b="1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분류별 검색 결과, 좋아요, 답글, 댓글 DB연결 및 세부기능 구현</a:t>
                      </a:r>
                      <a:endParaRPr sz="1100" b="1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게시글 상세 내용 도출 모달 창 제작 및 디자인</a:t>
                      </a:r>
                      <a:endParaRPr sz="1100" b="1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요구사항 분석 및 데이터베이스 </a:t>
                      </a:r>
                      <a:r>
                        <a:rPr lang="ko" sz="1100" b="1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설계</a:t>
                      </a:r>
                      <a:endParaRPr lang="en-US" altLang="ko" sz="1100" b="1" dirty="0" smtClean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-KR" altLang="en-US" sz="1100" b="1" u="none" strike="noStrike" cap="none" dirty="0" smtClean="0">
                          <a:solidFill>
                            <a:schemeClr val="dk1"/>
                          </a:solidFill>
                          <a:latin typeface="Arial"/>
                          <a:ea typeface="Malgun Gothic"/>
                          <a:cs typeface="Arial"/>
                          <a:sym typeface="Arial"/>
                        </a:rPr>
                        <a:t>해시태그 검색</a:t>
                      </a:r>
                      <a:r>
                        <a:rPr lang="ko-KR" altLang="en-US" sz="1100" b="1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Malgun Gothic"/>
                          <a:cs typeface="Arial"/>
                          <a:sym typeface="Arial"/>
                        </a:rPr>
                        <a:t> 페이지 디자인</a:t>
                      </a:r>
                      <a:endParaRPr lang="en-US" altLang="ko-KR" sz="1100" b="1" u="none" strike="noStrike" cap="none" baseline="0" dirty="0" smtClean="0">
                        <a:solidFill>
                          <a:schemeClr val="dk1"/>
                        </a:solidFill>
                        <a:latin typeface="Arial"/>
                        <a:ea typeface="Malgun Gothic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9525" cap="flat" cmpd="sng">
                      <a:solidFill>
                        <a:srgbClr val="59595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58" name="Google Shape;158;p21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1. 팀 구성 및 역할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21"/>
          <p:cNvCxnSpPr/>
          <p:nvPr/>
        </p:nvCxnSpPr>
        <p:spPr>
          <a:xfrm>
            <a:off x="2717650" y="401450"/>
            <a:ext cx="6440400" cy="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" name="Google Shape;160;p21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"/>
              <a:t>9</a:t>
            </a:fld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 b="1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02 </a:t>
            </a:r>
            <a:endParaRPr sz="4000" b="1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849313" y="66675"/>
            <a:ext cx="310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팀 구성 및 역할</a:t>
            </a:r>
            <a:endParaRPr/>
          </a:p>
        </p:txBody>
      </p:sp>
      <p:graphicFrame>
        <p:nvGraphicFramePr>
          <p:cNvPr id="168" name="Google Shape;168;p22"/>
          <p:cNvGraphicFramePr/>
          <p:nvPr/>
        </p:nvGraphicFramePr>
        <p:xfrm>
          <a:off x="550420" y="851712"/>
          <a:ext cx="8219275" cy="1913750"/>
        </p:xfrm>
        <a:graphic>
          <a:graphicData uri="http://schemas.openxmlformats.org/drawingml/2006/table">
            <a:tbl>
              <a:tblPr firstRow="1" bandRow="1">
                <a:noFill/>
                <a:tableStyleId>{CD84F58E-2C59-4B60-AC97-7B495226CCB5}</a:tableStyleId>
              </a:tblPr>
              <a:tblGrid>
                <a:gridCol w="2108575"/>
                <a:gridCol w="6110700"/>
              </a:tblGrid>
              <a:tr h="3068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팀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u="none" strike="noStrike" cap="none">
                          <a:solidFill>
                            <a:schemeClr val="dk1"/>
                          </a:solidFill>
                        </a:rPr>
                        <a:t>역할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</a:tr>
              <a:tr h="843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ko" b="1">
                          <a:solidFill>
                            <a:srgbClr val="222222"/>
                          </a:solidFill>
                        </a:rPr>
                        <a:t>안재완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ko" b="1">
                          <a:solidFill>
                            <a:srgbClr val="222222"/>
                          </a:solidFill>
                        </a:rPr>
                        <a:t>(팀원)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무한 메인스크롤 기능 구현</a:t>
                      </a:r>
                      <a:endParaRPr sz="11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게시물 서비스 유지 보수 관리</a:t>
                      </a:r>
                      <a:endParaRPr sz="11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메인 화면 구성도 완성</a:t>
                      </a:r>
                      <a:endParaRPr sz="11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</a:tr>
              <a:tr h="76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222222"/>
                          </a:solidFill>
                        </a:rPr>
                        <a:t>하은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>
                          <a:solidFill>
                            <a:srgbClr val="222222"/>
                          </a:solidFill>
                        </a:rPr>
                        <a:t>(팀원)</a:t>
                      </a:r>
                      <a:endParaRPr b="1">
                        <a:solidFill>
                          <a:srgbClr val="222222"/>
                        </a:solidFill>
                      </a:endParaRPr>
                    </a:p>
                  </a:txBody>
                  <a:tcPr marL="91450" marR="91450" marT="45750" marB="45750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프로필 서비스 설계 및 구현</a:t>
                      </a:r>
                      <a:endParaRPr sz="11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검색과 프로필 기능 연결</a:t>
                      </a:r>
                      <a:endParaRPr sz="1100" b="1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107999" lvl="0" indent="-10160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oto Sans Symbols"/>
                        <a:buChar char="▪"/>
                      </a:pPr>
                      <a:r>
                        <a:rPr lang="ko" sz="1100" b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업로드 게시물 DB 연결 및 세부기능 구현 </a:t>
                      </a:r>
                      <a:endParaRPr sz="1100" b="1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36000" marB="36000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22"/>
          <p:cNvSpPr txBox="1"/>
          <p:nvPr/>
        </p:nvSpPr>
        <p:spPr>
          <a:xfrm>
            <a:off x="906265" y="384919"/>
            <a:ext cx="38535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45569"/>
                </a:solidFill>
                <a:latin typeface="Calibri"/>
                <a:ea typeface="Calibri"/>
                <a:cs typeface="Calibri"/>
                <a:sym typeface="Calibri"/>
              </a:rPr>
              <a:t>1. 팀 구성 및 역할</a:t>
            </a:r>
            <a:endParaRPr sz="1100" b="1">
              <a:solidFill>
                <a:srgbClr val="4455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22"/>
          <p:cNvCxnSpPr/>
          <p:nvPr/>
        </p:nvCxnSpPr>
        <p:spPr>
          <a:xfrm>
            <a:off x="2717650" y="401450"/>
            <a:ext cx="6440400" cy="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" name="Google Shape;171;p22"/>
          <p:cNvSpPr txBox="1"/>
          <p:nvPr/>
        </p:nvSpPr>
        <p:spPr>
          <a:xfrm>
            <a:off x="7688850" y="46350"/>
            <a:ext cx="133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4조 HashHershe</a:t>
            </a:r>
            <a:endParaRPr sz="1100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2032</Words>
  <Application>Microsoft Office PowerPoint</Application>
  <PresentationFormat>화면 슬라이드 쇼(16:9)</PresentationFormat>
  <Paragraphs>482</Paragraphs>
  <Slides>35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Noto Sans Symbols</vt:lpstr>
      <vt:lpstr>Malgun Gothic</vt:lpstr>
      <vt:lpstr>Arial</vt:lpstr>
      <vt:lpstr>Calibri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문상원(moon sang won)</cp:lastModifiedBy>
  <cp:revision>7</cp:revision>
  <dcterms:modified xsi:type="dcterms:W3CDTF">2021-06-22T06:14:05Z</dcterms:modified>
</cp:coreProperties>
</file>